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23" r:id="rId2"/>
  </p:sldMasterIdLst>
  <p:notesMasterIdLst>
    <p:notesMasterId r:id="rId17"/>
  </p:notesMasterIdLst>
  <p:sldIdLst>
    <p:sldId id="257" r:id="rId3"/>
    <p:sldId id="260" r:id="rId4"/>
    <p:sldId id="266" r:id="rId5"/>
    <p:sldId id="267" r:id="rId6"/>
    <p:sldId id="263" r:id="rId7"/>
    <p:sldId id="269" r:id="rId8"/>
    <p:sldId id="261" r:id="rId9"/>
    <p:sldId id="271" r:id="rId10"/>
    <p:sldId id="277" r:id="rId11"/>
    <p:sldId id="282" r:id="rId12"/>
    <p:sldId id="278" r:id="rId13"/>
    <p:sldId id="279" r:id="rId14"/>
    <p:sldId id="280" r:id="rId15"/>
    <p:sldId id="281"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77CF9-1897-45B9-BE1E-70FBA3CB11CF}" v="35" dt="2025-06-17T09:28:04.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56553" autoAdjust="0"/>
  </p:normalViewPr>
  <p:slideViewPr>
    <p:cSldViewPr snapToGrid="0">
      <p:cViewPr varScale="1">
        <p:scale>
          <a:sx n="35" d="100"/>
          <a:sy n="35" d="100"/>
        </p:scale>
        <p:origin x="99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FC134B-2B0C-4E00-88F8-47CD7CC82F91}" type="datetimeFigureOut">
              <a:rPr lang="en-GB" smtClean="0"/>
              <a:t>17/06/2025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85BD21-143A-4318-A1B8-95EA67F2F964}" type="slidenum">
              <a:rPr lang="en-GB" smtClean="0"/>
              <a:t>‹#›</a:t>
            </a:fld>
            <a:endParaRPr lang="en-GB"/>
          </a:p>
        </p:txBody>
      </p:sp>
    </p:spTree>
    <p:extLst>
      <p:ext uri="{BB962C8B-B14F-4D97-AF65-F5344CB8AC3E}">
        <p14:creationId xmlns:p14="http://schemas.microsoft.com/office/powerpoint/2010/main" val="299202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5BD21-143A-4318-A1B8-95EA67F2F964}" type="slidenum">
              <a:rPr lang="en-GB" smtClean="0"/>
              <a:t>1</a:t>
            </a:fld>
            <a:endParaRPr lang="en-GB"/>
          </a:p>
        </p:txBody>
      </p:sp>
    </p:spTree>
    <p:extLst>
      <p:ext uri="{BB962C8B-B14F-4D97-AF65-F5344CB8AC3E}">
        <p14:creationId xmlns:p14="http://schemas.microsoft.com/office/powerpoint/2010/main" val="117689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5BD21-143A-4318-A1B8-95EA67F2F964}" type="slidenum">
              <a:rPr lang="en-GB" smtClean="0"/>
              <a:t>3</a:t>
            </a:fld>
            <a:endParaRPr lang="en-GB"/>
          </a:p>
        </p:txBody>
      </p:sp>
    </p:spTree>
    <p:extLst>
      <p:ext uri="{BB962C8B-B14F-4D97-AF65-F5344CB8AC3E}">
        <p14:creationId xmlns:p14="http://schemas.microsoft.com/office/powerpoint/2010/main" val="231031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5BD21-143A-4318-A1B8-95EA67F2F964}" type="slidenum">
              <a:rPr lang="en-GB" smtClean="0"/>
              <a:t>4</a:t>
            </a:fld>
            <a:endParaRPr lang="en-GB"/>
          </a:p>
        </p:txBody>
      </p:sp>
    </p:spTree>
    <p:extLst>
      <p:ext uri="{BB962C8B-B14F-4D97-AF65-F5344CB8AC3E}">
        <p14:creationId xmlns:p14="http://schemas.microsoft.com/office/powerpoint/2010/main" val="2467398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5BD21-143A-4318-A1B8-95EA67F2F964}" type="slidenum">
              <a:rPr lang="en-GB" smtClean="0"/>
              <a:t>5</a:t>
            </a:fld>
            <a:endParaRPr lang="en-GB"/>
          </a:p>
        </p:txBody>
      </p:sp>
    </p:spTree>
    <p:extLst>
      <p:ext uri="{BB962C8B-B14F-4D97-AF65-F5344CB8AC3E}">
        <p14:creationId xmlns:p14="http://schemas.microsoft.com/office/powerpoint/2010/main" val="2442480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Once you have downloaded your local climate stripes image, you can either complete our related activities and have students think about the questions below, or if you want to go more into what climate change is, and what schools can do, continue with the PowerPoint, otherwise we suggest trying some of our new activity resources.</a:t>
            </a:r>
          </a:p>
          <a:p>
            <a:endParaRPr lang="en-GB" i="1" dirty="0"/>
          </a:p>
          <a:p>
            <a:endParaRPr lang="en-GB" i="1" dirty="0"/>
          </a:p>
          <a:p>
            <a:r>
              <a:rPr lang="en-GB" i="1" dirty="0"/>
              <a:t>What patterns can you see?</a:t>
            </a:r>
          </a:p>
          <a:p>
            <a:r>
              <a:rPr lang="en-GB" i="1" dirty="0"/>
              <a:t>What has happened in your region/ how do you think your region has changed  over that period of time? </a:t>
            </a:r>
          </a:p>
          <a:p>
            <a:r>
              <a:rPr lang="en-GB" i="1" dirty="0"/>
              <a:t>How do my stripes compare to other parts of the world?</a:t>
            </a:r>
          </a:p>
          <a:p>
            <a:r>
              <a:rPr lang="en-GB" i="1" dirty="0"/>
              <a:t>How do we talk about climate and our feelings around it?</a:t>
            </a:r>
          </a:p>
          <a:p>
            <a:r>
              <a:rPr lang="en-GB" i="1" dirty="0"/>
              <a:t>How can we educate others using the climate stripes?</a:t>
            </a:r>
          </a:p>
          <a:p>
            <a:endParaRPr lang="en-GB" dirty="0"/>
          </a:p>
        </p:txBody>
      </p:sp>
      <p:sp>
        <p:nvSpPr>
          <p:cNvPr id="4" name="Slide Number Placeholder 3"/>
          <p:cNvSpPr>
            <a:spLocks noGrp="1"/>
          </p:cNvSpPr>
          <p:nvPr>
            <p:ph type="sldNum" sz="quarter" idx="5"/>
          </p:nvPr>
        </p:nvSpPr>
        <p:spPr/>
        <p:txBody>
          <a:bodyPr/>
          <a:lstStyle/>
          <a:p>
            <a:fld id="{3885BD21-143A-4318-A1B8-95EA67F2F964}" type="slidenum">
              <a:rPr lang="en-GB" smtClean="0"/>
              <a:t>7</a:t>
            </a:fld>
            <a:endParaRPr lang="en-GB"/>
          </a:p>
        </p:txBody>
      </p:sp>
    </p:spTree>
    <p:extLst>
      <p:ext uri="{BB962C8B-B14F-4D97-AF65-F5344CB8AC3E}">
        <p14:creationId xmlns:p14="http://schemas.microsoft.com/office/powerpoint/2010/main" val="354918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find out more about what climate change is, watch this short video from BBC Bitesize for a child friendly explanation. You can move on to the next slides if you want to consider with students what can be done in schools and how they can contribute to your school Climate Action Plans.</a:t>
            </a:r>
          </a:p>
        </p:txBody>
      </p:sp>
      <p:sp>
        <p:nvSpPr>
          <p:cNvPr id="4" name="Slide Number Placeholder 3"/>
          <p:cNvSpPr>
            <a:spLocks noGrp="1"/>
          </p:cNvSpPr>
          <p:nvPr>
            <p:ph type="sldNum" sz="quarter" idx="5"/>
          </p:nvPr>
        </p:nvSpPr>
        <p:spPr/>
        <p:txBody>
          <a:bodyPr/>
          <a:lstStyle/>
          <a:p>
            <a:fld id="{3885BD21-143A-4318-A1B8-95EA67F2F964}" type="slidenum">
              <a:rPr lang="en-GB" smtClean="0"/>
              <a:t>8</a:t>
            </a:fld>
            <a:endParaRPr lang="en-GB"/>
          </a:p>
        </p:txBody>
      </p:sp>
    </p:spTree>
    <p:extLst>
      <p:ext uri="{BB962C8B-B14F-4D97-AF65-F5344CB8AC3E}">
        <p14:creationId xmlns:p14="http://schemas.microsoft.com/office/powerpoint/2010/main" val="112945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5BD21-143A-4318-A1B8-95EA67F2F964}" type="slidenum">
              <a:rPr lang="en-GB" smtClean="0"/>
              <a:t>10</a:t>
            </a:fld>
            <a:endParaRPr lang="en-GB"/>
          </a:p>
        </p:txBody>
      </p:sp>
    </p:spTree>
    <p:extLst>
      <p:ext uri="{BB962C8B-B14F-4D97-AF65-F5344CB8AC3E}">
        <p14:creationId xmlns:p14="http://schemas.microsoft.com/office/powerpoint/2010/main" val="214595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5BD21-143A-4318-A1B8-95EA67F2F964}" type="slidenum">
              <a:rPr lang="en-GB" smtClean="0"/>
              <a:t>14</a:t>
            </a:fld>
            <a:endParaRPr lang="en-GB"/>
          </a:p>
        </p:txBody>
      </p:sp>
    </p:spTree>
    <p:extLst>
      <p:ext uri="{BB962C8B-B14F-4D97-AF65-F5344CB8AC3E}">
        <p14:creationId xmlns:p14="http://schemas.microsoft.com/office/powerpoint/2010/main" val="162896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dirty="0"/>
          </a:p>
        </p:txBody>
      </p:sp>
      <p:sp>
        <p:nvSpPr>
          <p:cNvPr id="3" name="Rectangle 2"/>
          <p:cNvSpPr/>
          <p:nvPr userDrawn="1"/>
        </p:nvSpPr>
        <p:spPr bwMode="hidden">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dirty="0"/>
          </a:p>
        </p:txBody>
      </p:sp>
      <p:sp>
        <p:nvSpPr>
          <p:cNvPr id="6" name="Content Placeholder 5"/>
          <p:cNvSpPr>
            <a:spLocks noGrp="1"/>
          </p:cNvSpPr>
          <p:nvPr>
            <p:ph sz="quarter" idx="11" hasCustomPrompt="1"/>
          </p:nvPr>
        </p:nvSpPr>
        <p:spPr>
          <a:xfrm>
            <a:off x="566400" y="476672"/>
            <a:ext cx="9130000" cy="5904656"/>
          </a:xfrm>
        </p:spPr>
        <p:txBody>
          <a:bodyPr/>
          <a:lstStyle>
            <a:lvl1pPr>
              <a:buClr>
                <a:schemeClr val="accent1"/>
              </a:buClr>
              <a:defRPr lang="en-US" dirty="0"/>
            </a:lvl1pPr>
            <a:lvl2pPr>
              <a:defRPr lang="en-US" dirty="0"/>
            </a:lvl2pPr>
            <a:lvl3pPr>
              <a:defRPr lang="en-US" dirty="0"/>
            </a:lvl3pPr>
            <a:lvl4pPr>
              <a:defRPr lang="en-US" dirty="0"/>
            </a:lvl4pPr>
            <a:lvl5pPr>
              <a:defRPr lang="en-GB" dirty="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7_Title Slide (Grey)">
    <p:bg>
      <p:bgPr>
        <a:solidFill>
          <a:schemeClr val="bg1"/>
        </a:solidFill>
        <a:effectLst/>
      </p:bgPr>
    </p:bg>
    <p:spTree>
      <p:nvGrpSpPr>
        <p:cNvPr id="1" name=""/>
        <p:cNvGrpSpPr/>
        <p:nvPr/>
      </p:nvGrpSpPr>
      <p:grpSpPr>
        <a:xfrm>
          <a:off x="0" y="0"/>
          <a:ext cx="0" cy="0"/>
          <a:chOff x="0" y="0"/>
          <a:chExt cx="0" cy="0"/>
        </a:xfrm>
      </p:grpSpPr>
      <p:pic>
        <p:nvPicPr>
          <p:cNvPr id="3" name="Picture 2" descr="The white cliffs of Dover with the Climate Stripes projected onto them">
            <a:extLst>
              <a:ext uri="{FF2B5EF4-FFF2-40B4-BE49-F238E27FC236}">
                <a16:creationId xmlns:a16="http://schemas.microsoft.com/office/drawing/2014/main" id="{E5E1017F-AA67-215E-6F88-C39DA5DD772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83" name="Rectangle 11"/>
          <p:cNvSpPr>
            <a:spLocks noGrp="1" noRot="1" noMove="1" noResize="1" noEditPoints="1" noAdjustHandles="1" noChangeArrowheads="1" noChangeShapeType="1"/>
          </p:cNvSpPr>
          <p:nvPr>
            <p:ph type="ctrTitle" hasCustomPrompt="1"/>
          </p:nvPr>
        </p:nvSpPr>
        <p:spPr>
          <a:xfrm>
            <a:off x="566400" y="1143000"/>
            <a:ext cx="11040000" cy="919800"/>
          </a:xfrm>
        </p:spPr>
        <p:txBody>
          <a:bodyPr wrap="square"/>
          <a:lstStyle>
            <a:lvl1pPr algn="ctr">
              <a:lnSpc>
                <a:spcPct val="90000"/>
              </a:lnSpc>
              <a:tabLst>
                <a:tab pos="4038600" algn="l"/>
              </a:tabLst>
              <a:defRPr sz="3800" cap="none" baseline="0">
                <a:solidFill>
                  <a:schemeClr val="bg1"/>
                </a:solidFill>
              </a:defRPr>
            </a:lvl1pPr>
          </a:lstStyle>
          <a:p>
            <a:pPr lvl="0"/>
            <a:r>
              <a:rPr lang="en-US" altLang="en-US" noProof="0" dirty="0"/>
              <a:t>Click to add title</a:t>
            </a:r>
            <a:endParaRPr lang="en-GB" altLang="en-US" noProof="0" dirty="0"/>
          </a:p>
        </p:txBody>
      </p:sp>
      <p:sp>
        <p:nvSpPr>
          <p:cNvPr id="3084" name="Rectangle 12"/>
          <p:cNvSpPr>
            <a:spLocks noGrp="1" noRot="1" noMove="1" noResize="1" noEditPoints="1" noAdjustHandles="1" noChangeArrowheads="1" noChangeShapeType="1"/>
          </p:cNvSpPr>
          <p:nvPr>
            <p:ph type="subTitle" idx="1" hasCustomPrompt="1"/>
          </p:nvPr>
        </p:nvSpPr>
        <p:spPr>
          <a:xfrm>
            <a:off x="566400" y="2271504"/>
            <a:ext cx="11040000" cy="925512"/>
          </a:xfrm>
        </p:spPr>
        <p:txBody>
          <a:bodyPr/>
          <a:lstStyle>
            <a:lvl1pPr marL="0" indent="0" algn="ctr">
              <a:buFontTx/>
              <a:buNone/>
              <a:defRPr sz="2400">
                <a:solidFill>
                  <a:schemeClr val="bg1"/>
                </a:solidFill>
              </a:defRPr>
            </a:lvl1pPr>
          </a:lstStyle>
          <a:p>
            <a:pPr lvl="0"/>
            <a:r>
              <a:rPr lang="en-US" altLang="en-US" noProof="0" dirty="0"/>
              <a:t>Click to add subtitle</a:t>
            </a:r>
            <a:endParaRPr lang="en-GB" altLang="en-US" noProof="0" dirty="0"/>
          </a:p>
        </p:txBody>
      </p:sp>
      <p:pic>
        <p:nvPicPr>
          <p:cNvPr id="32" name="Picture 55" descr="White version of the University of Reading's logo." title="University of Reading logo"/>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bwMode="hidden">
          <a:xfrm>
            <a:off x="5308226" y="439662"/>
            <a:ext cx="1575546" cy="514125"/>
          </a:xfrm>
          <a:prstGeom prst="rect">
            <a:avLst/>
          </a:prstGeom>
          <a:noFill/>
          <a:ln>
            <a:noFill/>
          </a:ln>
        </p:spPr>
      </p:pic>
      <p:sp>
        <p:nvSpPr>
          <p:cNvPr id="8" name="Text Placeholder 2">
            <a:extLst>
              <a:ext uri="{FF2B5EF4-FFF2-40B4-BE49-F238E27FC236}">
                <a16:creationId xmlns:a16="http://schemas.microsoft.com/office/drawing/2014/main" id="{3B8FDA2B-7A67-4646-8BB8-7A47E0726DB2}"/>
              </a:ext>
            </a:extLst>
          </p:cNvPr>
          <p:cNvSpPr>
            <a:spLocks noGrp="1" noRot="1" noMove="1" noResize="1" noEditPoints="1" noAdjustHandles="1" noChangeArrowheads="1" noChangeShapeType="1"/>
          </p:cNvSpPr>
          <p:nvPr>
            <p:ph type="body" sz="quarter" idx="10" hasCustomPrompt="1"/>
          </p:nvPr>
        </p:nvSpPr>
        <p:spPr>
          <a:xfrm>
            <a:off x="551384" y="5589239"/>
            <a:ext cx="3456383" cy="830997"/>
          </a:xfrm>
        </p:spPr>
        <p:txBody>
          <a:bodyPr anchor="b"/>
          <a:lstStyle>
            <a:lvl1pPr marL="0" indent="0">
              <a:buNone/>
              <a:defRPr b="1">
                <a:solidFill>
                  <a:schemeClr val="bg1"/>
                </a:solidFill>
              </a:defRPr>
            </a:lvl1pPr>
            <a:lvl2pPr marL="360000" indent="0">
              <a:buNone/>
              <a:defRPr/>
            </a:lvl2pPr>
            <a:lvl3pPr marL="720000" indent="0">
              <a:buNone/>
              <a:defRPr/>
            </a:lvl3pPr>
            <a:lvl4pPr marL="1080000" indent="0">
              <a:buNone/>
              <a:defRPr/>
            </a:lvl4pPr>
          </a:lstStyle>
          <a:p>
            <a:pPr lvl="0"/>
            <a:r>
              <a:rPr lang="en-US" dirty="0"/>
              <a:t>Speaker</a:t>
            </a:r>
          </a:p>
          <a:p>
            <a:pPr lvl="0"/>
            <a:r>
              <a:rPr lang="en-US" dirty="0"/>
              <a:t>Role</a:t>
            </a:r>
          </a:p>
        </p:txBody>
      </p:sp>
      <p:sp>
        <p:nvSpPr>
          <p:cNvPr id="11" name="Text Placeholder 2">
            <a:extLst>
              <a:ext uri="{FF2B5EF4-FFF2-40B4-BE49-F238E27FC236}">
                <a16:creationId xmlns:a16="http://schemas.microsoft.com/office/drawing/2014/main" id="{9733F059-F124-4134-BB13-961092B8F60C}"/>
              </a:ext>
            </a:extLst>
          </p:cNvPr>
          <p:cNvSpPr>
            <a:spLocks noGrp="1" noRot="1" noMove="1" noResize="1" noEditPoints="1" noAdjustHandles="1" noChangeArrowheads="1" noChangeShapeType="1"/>
          </p:cNvSpPr>
          <p:nvPr>
            <p:ph type="body" sz="quarter" idx="11" hasCustomPrompt="1"/>
          </p:nvPr>
        </p:nvSpPr>
        <p:spPr>
          <a:xfrm>
            <a:off x="7968208" y="5589239"/>
            <a:ext cx="3551168" cy="830997"/>
          </a:xfrm>
        </p:spPr>
        <p:txBody>
          <a:bodyPr anchor="b"/>
          <a:lstStyle>
            <a:lvl1pPr marL="0" indent="0" algn="r">
              <a:buNone/>
              <a:defRPr b="1">
                <a:solidFill>
                  <a:schemeClr val="bg1"/>
                </a:solidFill>
              </a:defRPr>
            </a:lvl1pPr>
            <a:lvl2pPr marL="360000" indent="0">
              <a:buNone/>
              <a:defRPr/>
            </a:lvl2pPr>
            <a:lvl3pPr marL="720000" indent="0">
              <a:buNone/>
              <a:defRPr/>
            </a:lvl3pPr>
            <a:lvl4pPr marL="1080000" indent="0">
              <a:buNone/>
              <a:defRPr/>
            </a:lvl4pPr>
          </a:lstStyle>
          <a:p>
            <a:pPr lvl="0"/>
            <a:r>
              <a:rPr lang="en-US" dirty="0"/>
              <a:t>Event</a:t>
            </a:r>
          </a:p>
          <a:p>
            <a:pPr lvl="0"/>
            <a:r>
              <a:rPr lang="en-US" dirty="0"/>
              <a:t>Date</a:t>
            </a:r>
          </a:p>
        </p:txBody>
      </p:sp>
    </p:spTree>
    <p:extLst>
      <p:ext uri="{BB962C8B-B14F-4D97-AF65-F5344CB8AC3E}">
        <p14:creationId xmlns:p14="http://schemas.microsoft.com/office/powerpoint/2010/main" val="309357176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bg>
      <p:bgPr>
        <a:solidFill>
          <a:srgbClr val="FEF3D6"/>
        </a:solidFill>
        <a:effectLst/>
      </p:bgPr>
    </p:bg>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335361" y="188640"/>
            <a:ext cx="9361040" cy="955498"/>
          </a:xfrm>
        </p:spPr>
        <p:txBody>
          <a:bodyPr wrap="square" anchor="b" anchorCtr="0"/>
          <a:lstStyle>
            <a:lvl1pPr>
              <a:lnSpc>
                <a:spcPct val="80000"/>
              </a:lnSpc>
              <a:defRPr sz="3600" cap="none" baseline="0">
                <a:solidFill>
                  <a:schemeClr val="tx2"/>
                </a:solidFill>
              </a:defRPr>
            </a:lvl1pPr>
          </a:lstStyle>
          <a:p>
            <a:r>
              <a:rPr lang="en-US" dirty="0"/>
              <a:t>Timetable (suggest three columns – event, location, time)</a:t>
            </a:r>
            <a:endParaRPr lang="en-GB" dirty="0"/>
          </a:p>
        </p:txBody>
      </p:sp>
      <p:sp>
        <p:nvSpPr>
          <p:cNvPr id="5" name="Table Placeholder 4"/>
          <p:cNvSpPr>
            <a:spLocks noGrp="1"/>
          </p:cNvSpPr>
          <p:nvPr>
            <p:ph type="tbl" sz="quarter" idx="11"/>
          </p:nvPr>
        </p:nvSpPr>
        <p:spPr>
          <a:xfrm>
            <a:off x="335360" y="1484784"/>
            <a:ext cx="11425269" cy="5134186"/>
          </a:xfrm>
        </p:spPr>
        <p:txBody>
          <a:bodyPr/>
          <a:lstStyle/>
          <a:p>
            <a:r>
              <a:rPr lang="en-US" dirty="0"/>
              <a:t>Click icon to add table</a:t>
            </a:r>
            <a:endParaRPr lang="en-GB" dirty="0"/>
          </a:p>
        </p:txBody>
      </p:sp>
    </p:spTree>
    <p:extLst>
      <p:ext uri="{BB962C8B-B14F-4D97-AF65-F5344CB8AC3E}">
        <p14:creationId xmlns:p14="http://schemas.microsoft.com/office/powerpoint/2010/main" val="17047522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Image and sidebar (off-white)">
    <p:bg>
      <p:bgPr>
        <a:solidFill>
          <a:srgbClr val="FEF3D6"/>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2" y="0"/>
            <a:ext cx="8127692" cy="6877404"/>
          </a:xfrm>
          <a:noFill/>
          <a:ln>
            <a:noFill/>
          </a:ln>
        </p:spPr>
        <p:txBody>
          <a:bodyPr/>
          <a:lstStyle>
            <a:lvl1pPr>
              <a:buClrTx/>
              <a:defRPr/>
            </a:lvl1pPr>
          </a:lstStyle>
          <a:p>
            <a:r>
              <a:rPr lang="en-US" dirty="0"/>
              <a:t>Click icon to add picture</a:t>
            </a:r>
            <a:endParaRPr lang="en-GB" dirty="0"/>
          </a:p>
        </p:txBody>
      </p:sp>
      <p:sp>
        <p:nvSpPr>
          <p:cNvPr id="8" name="Title 1"/>
          <p:cNvSpPr>
            <a:spLocks noGrp="1"/>
          </p:cNvSpPr>
          <p:nvPr>
            <p:ph type="title" hasCustomPrompt="1"/>
          </p:nvPr>
        </p:nvSpPr>
        <p:spPr>
          <a:xfrm>
            <a:off x="8400256" y="332656"/>
            <a:ext cx="3456384" cy="1730144"/>
          </a:xfrm>
        </p:spPr>
        <p:txBody>
          <a:bodyPr wrap="square"/>
          <a:lstStyle>
            <a:lvl1pPr>
              <a:lnSpc>
                <a:spcPct val="80000"/>
              </a:lnSpc>
              <a:defRPr sz="3200" cap="none">
                <a:solidFill>
                  <a:schemeClr val="tx2"/>
                </a:solidFill>
              </a:defRPr>
            </a:lvl1pPr>
          </a:lstStyle>
          <a:p>
            <a:r>
              <a:rPr lang="en-US" dirty="0"/>
              <a:t>Click to add title</a:t>
            </a:r>
            <a:endParaRPr lang="en-GB" dirty="0"/>
          </a:p>
        </p:txBody>
      </p:sp>
      <p:sp>
        <p:nvSpPr>
          <p:cNvPr id="7" name="Content Placeholder 2"/>
          <p:cNvSpPr>
            <a:spLocks noGrp="1"/>
          </p:cNvSpPr>
          <p:nvPr>
            <p:ph idx="12" hasCustomPrompt="1"/>
          </p:nvPr>
        </p:nvSpPr>
        <p:spPr>
          <a:xfrm>
            <a:off x="8400256" y="2214000"/>
            <a:ext cx="3456384" cy="4383352"/>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898473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Image and subtitle (Off-white)">
    <p:bg>
      <p:bgPr>
        <a:solidFill>
          <a:srgbClr val="FEF3D6"/>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1"/>
          </p:nvPr>
        </p:nvSpPr>
        <p:spPr>
          <a:xfrm>
            <a:off x="0" y="0"/>
            <a:ext cx="12192000" cy="5664204"/>
          </a:xfrm>
          <a:noFill/>
          <a:ln>
            <a:noFill/>
          </a:ln>
        </p:spPr>
        <p:txBody>
          <a:bodyPr/>
          <a:lstStyle/>
          <a:p>
            <a:r>
              <a:rPr lang="en-US" dirty="0"/>
              <a:t>Click icon to add picture</a:t>
            </a:r>
            <a:endParaRPr lang="en-GB" dirty="0"/>
          </a:p>
        </p:txBody>
      </p:sp>
      <p:sp>
        <p:nvSpPr>
          <p:cNvPr id="9" name="Title 1"/>
          <p:cNvSpPr>
            <a:spLocks noGrp="1"/>
          </p:cNvSpPr>
          <p:nvPr>
            <p:ph type="title" hasCustomPrompt="1"/>
          </p:nvPr>
        </p:nvSpPr>
        <p:spPr>
          <a:xfrm>
            <a:off x="335360" y="5785870"/>
            <a:ext cx="11521280" cy="955498"/>
          </a:xfrm>
        </p:spPr>
        <p:txBody>
          <a:bodyPr wrap="square" anchor="t" anchorCtr="0"/>
          <a:lstStyle>
            <a:lvl1pPr>
              <a:lnSpc>
                <a:spcPct val="80000"/>
              </a:lnSpc>
              <a:defRPr sz="3600" cap="none">
                <a:solidFill>
                  <a:schemeClr val="tx2"/>
                </a:solidFill>
              </a:defRPr>
            </a:lvl1pPr>
          </a:lstStyle>
          <a:p>
            <a:r>
              <a:rPr lang="en-US" dirty="0"/>
              <a:t>Click to add title</a:t>
            </a:r>
            <a:endParaRPr lang="en-GB" dirty="0"/>
          </a:p>
        </p:txBody>
      </p:sp>
    </p:spTree>
    <p:extLst>
      <p:ext uri="{BB962C8B-B14F-4D97-AF65-F5344CB8AC3E}">
        <p14:creationId xmlns:p14="http://schemas.microsoft.com/office/powerpoint/2010/main" val="113862558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rgbClr val="FEF3D6"/>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566400" y="476672"/>
            <a:ext cx="9057992" cy="5904656"/>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4497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EF3D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66400" y="1340768"/>
            <a:ext cx="11040000" cy="828000"/>
          </a:xfrm>
        </p:spPr>
        <p:txBody>
          <a:bodyPr/>
          <a:lstStyle>
            <a:lvl1pPr>
              <a:defRPr cap="none"/>
            </a:lvl1pPr>
          </a:lstStyle>
          <a:p>
            <a:r>
              <a:rPr lang="en-US" dirty="0"/>
              <a:t>Click to add title</a:t>
            </a:r>
            <a:endParaRPr lang="en-GB" dirty="0"/>
          </a:p>
        </p:txBody>
      </p:sp>
      <p:sp>
        <p:nvSpPr>
          <p:cNvPr id="8" name="Rectangle 13"/>
          <p:cNvSpPr>
            <a:spLocks noGrp="1" noChangeArrowheads="1"/>
          </p:cNvSpPr>
          <p:nvPr>
            <p:ph type="sldNum" sz="quarter" idx="4"/>
          </p:nvPr>
        </p:nvSpPr>
        <p:spPr bwMode="auto">
          <a:xfrm>
            <a:off x="10704702" y="6343280"/>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
        <p:nvSpPr>
          <p:cNvPr id="11" name="Content Placeholder 2"/>
          <p:cNvSpPr>
            <a:spLocks noGrp="1"/>
          </p:cNvSpPr>
          <p:nvPr>
            <p:ph idx="11" hasCustomPrompt="1"/>
          </p:nvPr>
        </p:nvSpPr>
        <p:spPr>
          <a:xfrm>
            <a:off x="566400" y="2319968"/>
            <a:ext cx="11040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470794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bg>
      <p:bgPr>
        <a:solidFill>
          <a:srgbClr val="FEF3D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400" y="1342840"/>
            <a:ext cx="10714176" cy="828000"/>
          </a:xfrm>
        </p:spPr>
        <p:txBody>
          <a:bodyPr/>
          <a:lstStyle>
            <a:lvl1pPr>
              <a:defRPr cap="none"/>
            </a:lvl1pPr>
          </a:lstStyle>
          <a:p>
            <a:r>
              <a:rPr lang="en-US" dirty="0"/>
              <a:t>Click to add title</a:t>
            </a:r>
            <a:endParaRPr lang="en-GB" dirty="0"/>
          </a:p>
        </p:txBody>
      </p:sp>
      <p:sp>
        <p:nvSpPr>
          <p:cNvPr id="6" name="Content Placeholder 2"/>
          <p:cNvSpPr>
            <a:spLocks noGrp="1"/>
          </p:cNvSpPr>
          <p:nvPr>
            <p:ph idx="11" hasCustomPrompt="1"/>
          </p:nvPr>
        </p:nvSpPr>
        <p:spPr>
          <a:xfrm>
            <a:off x="566400" y="2322040"/>
            <a:ext cx="5184000" cy="3951304"/>
          </a:xfrm>
        </p:spPr>
        <p:txBody>
          <a:bodyPr/>
          <a:lstStyle>
            <a:lvl1pPr>
              <a:buClr>
                <a:schemeClr val="tx2"/>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p:cNvSpPr>
            <a:spLocks noGrp="1"/>
          </p:cNvSpPr>
          <p:nvPr>
            <p:ph idx="12" hasCustomPrompt="1"/>
          </p:nvPr>
        </p:nvSpPr>
        <p:spPr>
          <a:xfrm>
            <a:off x="6108436" y="2322040"/>
            <a:ext cx="5184000" cy="3951304"/>
          </a:xfrm>
        </p:spPr>
        <p:txBody>
          <a:bodyPr/>
          <a:lstStyle>
            <a:lvl1pPr>
              <a:buClrTx/>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extLst>
      <p:ext uri="{BB962C8B-B14F-4D97-AF65-F5344CB8AC3E}">
        <p14:creationId xmlns:p14="http://schemas.microsoft.com/office/powerpoint/2010/main" val="31488890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9" name="Picture 55" descr="Colour version of the University of Reading's logo." title="University of Reading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hidden">
          <a:xfrm>
            <a:off x="10033002" y="438150"/>
            <a:ext cx="1560195" cy="5109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566400" y="134284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add title</a:t>
            </a:r>
            <a:endParaRPr lang="en-GB" altLang="en-US" dirty="0"/>
          </a:p>
        </p:txBody>
      </p:sp>
      <p:sp>
        <p:nvSpPr>
          <p:cNvPr id="1027" name="Rectangle 3"/>
          <p:cNvSpPr>
            <a:spLocks noGrp="1" noChangeArrowheads="1"/>
          </p:cNvSpPr>
          <p:nvPr>
            <p:ph type="body" idx="1"/>
          </p:nvPr>
        </p:nvSpPr>
        <p:spPr bwMode="auto">
          <a:xfrm>
            <a:off x="566400" y="232204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7" name="Rectangle 13"/>
          <p:cNvSpPr>
            <a:spLocks noGrp="1" noChangeArrowheads="1"/>
          </p:cNvSpPr>
          <p:nvPr>
            <p:ph type="sldNum" sz="quarter" idx="4"/>
          </p:nvPr>
        </p:nvSpPr>
        <p:spPr bwMode="auto">
          <a:xfrm>
            <a:off x="10704702" y="6345352"/>
            <a:ext cx="9017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Arial" panose="020B0604020202020204" pitchFamily="34" charset="0"/>
                <a:cs typeface="Arial" panose="020B0604020202020204" pitchFamily="34" charset="0"/>
              </a:defRPr>
            </a:lvl1pPr>
          </a:lstStyle>
          <a:p>
            <a:fld id="{44C01B32-D1A0-401C-8867-70456BBB1E87}" type="slidenum">
              <a:rPr lang="en-GB" altLang="en-US" smtClean="0"/>
              <a:pPr/>
              <a:t>‹#›</a:t>
            </a:fld>
            <a:endParaRPr lang="en-GB" altLang="en-US" dirty="0"/>
          </a:p>
        </p:txBody>
      </p:sp>
    </p:spTree>
  </p:cSld>
  <p:clrMap bg1="lt1" tx1="dk1" bg2="lt2" tx2="dk2" accent1="accent1" accent2="accent2" accent3="accent3" accent4="accent4" accent5="accent5" accent6="accent6" hlink="hlink" folHlink="folHlink"/>
  <p:sldLayoutIdLst>
    <p:sldLayoutId id="2147483701" r:id="rId1"/>
    <p:sldLayoutId id="2147483759" r:id="rId2"/>
  </p:sldLayoutIdLst>
  <p:transition>
    <p:fade/>
  </p:transition>
  <p:hf sldNum="0" hdr="0" dt="0"/>
  <p:txStyles>
    <p:titleStyle>
      <a:lvl1pPr algn="l" rtl="0" eaLnBrk="1" fontAlgn="base" hangingPunct="1">
        <a:spcBef>
          <a:spcPct val="0"/>
        </a:spcBef>
        <a:spcAft>
          <a:spcPct val="0"/>
        </a:spcAft>
        <a:defRPr sz="3800" b="0" cap="none" baseline="0">
          <a:solidFill>
            <a:schemeClr val="accent1"/>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EF3D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6400" y="1370120"/>
            <a:ext cx="1104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dirty="0"/>
              <a:t>Click to add title</a:t>
            </a:r>
            <a:endParaRPr lang="en-GB" altLang="en-US" dirty="0"/>
          </a:p>
        </p:txBody>
      </p:sp>
      <p:sp>
        <p:nvSpPr>
          <p:cNvPr id="1027" name="Rectangle 3"/>
          <p:cNvSpPr>
            <a:spLocks noGrp="1" noChangeArrowheads="1"/>
          </p:cNvSpPr>
          <p:nvPr>
            <p:ph type="body" idx="1"/>
          </p:nvPr>
        </p:nvSpPr>
        <p:spPr bwMode="auto">
          <a:xfrm>
            <a:off x="566400" y="2349320"/>
            <a:ext cx="1104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53" descr="Device-black">
            <a:extLst>
              <a:ext uri="{FF2B5EF4-FFF2-40B4-BE49-F238E27FC236}">
                <a16:creationId xmlns:a16="http://schemas.microsoft.com/office/drawing/2014/main" id="{558E0C27-60EA-D1C1-A133-430B74674767}"/>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0033002" y="437938"/>
            <a:ext cx="1560195" cy="51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054498"/>
      </p:ext>
    </p:extLst>
  </p:cSld>
  <p:clrMap bg1="lt1" tx1="dk1" bg2="lt2" tx2="dk2" accent1="accent1" accent2="accent2" accent3="accent3" accent4="accent4" accent5="accent5" accent6="accent6" hlink="hlink" folHlink="folHlink"/>
  <p:sldLayoutIdLst>
    <p:sldLayoutId id="2147483745" r:id="rId1"/>
    <p:sldLayoutId id="2147483742" r:id="rId2"/>
    <p:sldLayoutId id="2147483738" r:id="rId3"/>
    <p:sldLayoutId id="2147483732" r:id="rId4"/>
    <p:sldLayoutId id="2147483725" r:id="rId5"/>
    <p:sldLayoutId id="2147483724" r:id="rId6"/>
  </p:sldLayoutIdLst>
  <p:transition>
    <p:fade/>
  </p:transition>
  <p:hf sldNum="0" hdr="0" dt="0"/>
  <p:txStyles>
    <p:titleStyle>
      <a:lvl1pPr algn="l" rtl="0" eaLnBrk="1" fontAlgn="base" hangingPunct="1">
        <a:spcBef>
          <a:spcPct val="0"/>
        </a:spcBef>
        <a:spcAft>
          <a:spcPct val="0"/>
        </a:spcAft>
        <a:defRPr sz="3800" b="0" cap="none" baseline="0">
          <a:solidFill>
            <a:schemeClr val="tx2"/>
          </a:solidFill>
          <a:latin typeface="Arial Bold" panose="020B0704020202020204" pitchFamily="34" charset="0"/>
          <a:ea typeface="+mj-ea"/>
          <a:cs typeface="Arial Bold" panose="020B0704020202020204" pitchFamily="34" charset="0"/>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Tx/>
        <a:buSzTx/>
        <a:buFont typeface="Arial" charset="0"/>
        <a:buChar char="•"/>
        <a:tabLst/>
        <a:defRPr sz="2400" baseline="0">
          <a:solidFill>
            <a:schemeClr val="tx2"/>
          </a:solidFill>
          <a:latin typeface="Arial" panose="020B0604020202020204" pitchFamily="34" charset="0"/>
          <a:ea typeface="+mn-ea"/>
          <a:cs typeface="Arial" panose="020B0604020202020204" pitchFamily="34" charset="0"/>
        </a:defRPr>
      </a:lvl1pPr>
      <a:lvl2pPr marL="54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400" baseline="0">
          <a:solidFill>
            <a:schemeClr val="tx2"/>
          </a:solidFill>
          <a:latin typeface="Arial" panose="020B0604020202020204" pitchFamily="34" charset="0"/>
          <a:cs typeface="Arial" panose="020B0604020202020204" pitchFamily="34" charset="0"/>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400" baseline="0">
          <a:solidFill>
            <a:schemeClr val="tx2"/>
          </a:solidFill>
          <a:latin typeface="Arial" panose="020B0604020202020204" pitchFamily="34" charset="0"/>
          <a:cs typeface="Arial" panose="020B0604020202020204" pitchFamily="34" charset="0"/>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climateambassadors.org.uk/get-involved/"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hyperlink" Target="https://assets.ctfassets.net/pc40tpn1u6ef/1mlk21ZNN9RHlzvAsuYqKS/09e0a6443e6c23242d695234bc210de2/Imagination_workshop_guide.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showyourstripes.info/"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bitesize/articles/zcdw7yc#zpwdqf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8F911-544A-6881-80F6-4E8E7CBB8B2E}"/>
              </a:ext>
            </a:extLst>
          </p:cNvPr>
          <p:cNvSpPr>
            <a:spLocks noGrp="1" noRot="1" noMove="1" noResize="1" noEditPoints="1" noAdjustHandles="1" noChangeArrowheads="1" noChangeShapeType="1"/>
          </p:cNvSpPr>
          <p:nvPr>
            <p:ph type="ctrTitle"/>
          </p:nvPr>
        </p:nvSpPr>
        <p:spPr/>
        <p:txBody>
          <a:bodyPr/>
          <a:lstStyle/>
          <a:p>
            <a:r>
              <a:rPr lang="en-GB" dirty="0"/>
              <a:t>What are the Climate Stripes?</a:t>
            </a:r>
          </a:p>
        </p:txBody>
      </p:sp>
      <p:sp>
        <p:nvSpPr>
          <p:cNvPr id="3" name="Subtitle 2">
            <a:extLst>
              <a:ext uri="{FF2B5EF4-FFF2-40B4-BE49-F238E27FC236}">
                <a16:creationId xmlns:a16="http://schemas.microsoft.com/office/drawing/2014/main" id="{2D7A76D6-E5CB-EBBA-C1B0-35F7460578B4}"/>
              </a:ext>
            </a:extLst>
          </p:cNvPr>
          <p:cNvSpPr>
            <a:spLocks noGrp="1" noRot="1" noMove="1" noResize="1" noEditPoints="1" noAdjustHandles="1" noChangeArrowheads="1" noChangeShapeType="1"/>
          </p:cNvSpPr>
          <p:nvPr>
            <p:ph type="subTitle" idx="1"/>
          </p:nvPr>
        </p:nvSpPr>
        <p:spPr/>
        <p:txBody>
          <a:bodyPr/>
          <a:lstStyle/>
          <a:p>
            <a:r>
              <a:rPr lang="en-GB" dirty="0"/>
              <a:t>Show Your Stripes Day 2025</a:t>
            </a:r>
          </a:p>
        </p:txBody>
      </p:sp>
      <p:sp>
        <p:nvSpPr>
          <p:cNvPr id="5" name="Text Placeholder 4">
            <a:extLst>
              <a:ext uri="{FF2B5EF4-FFF2-40B4-BE49-F238E27FC236}">
                <a16:creationId xmlns:a16="http://schemas.microsoft.com/office/drawing/2014/main" id="{1C1043FA-4318-F8EC-ECB6-EBB6BE5F8EFC}"/>
              </a:ext>
            </a:extLst>
          </p:cNvPr>
          <p:cNvSpPr>
            <a:spLocks noGrp="1" noRot="1" noMove="1" noResize="1" noEditPoints="1" noAdjustHandles="1" noChangeArrowheads="1" noChangeShapeType="1"/>
          </p:cNvSpPr>
          <p:nvPr>
            <p:ph type="body" sz="quarter" idx="11"/>
          </p:nvPr>
        </p:nvSpPr>
        <p:spPr/>
        <p:txBody>
          <a:bodyPr/>
          <a:lstStyle/>
          <a:p>
            <a:r>
              <a:rPr lang="en-GB" dirty="0"/>
              <a:t>Show Your Stripes Day</a:t>
            </a:r>
          </a:p>
          <a:p>
            <a:r>
              <a:rPr lang="en-GB" b="0" dirty="0"/>
              <a:t>21</a:t>
            </a:r>
            <a:r>
              <a:rPr lang="en-GB" b="0" baseline="30000" dirty="0"/>
              <a:t>st</a:t>
            </a:r>
            <a:r>
              <a:rPr lang="en-GB" b="0" dirty="0"/>
              <a:t> June 2025</a:t>
            </a:r>
          </a:p>
        </p:txBody>
      </p:sp>
    </p:spTree>
    <p:extLst>
      <p:ext uri="{BB962C8B-B14F-4D97-AF65-F5344CB8AC3E}">
        <p14:creationId xmlns:p14="http://schemas.microsoft.com/office/powerpoint/2010/main" val="331962975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B706B-812F-DA55-CFAF-CFA8A1FB4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50A851-5E34-4B5C-4CC7-396B1930DFB8}"/>
              </a:ext>
            </a:extLst>
          </p:cNvPr>
          <p:cNvSpPr>
            <a:spLocks noGrp="1"/>
          </p:cNvSpPr>
          <p:nvPr>
            <p:ph type="title"/>
          </p:nvPr>
        </p:nvSpPr>
        <p:spPr/>
        <p:txBody>
          <a:bodyPr/>
          <a:lstStyle/>
          <a:p>
            <a:r>
              <a:rPr lang="en-US" sz="4000" dirty="0"/>
              <a:t>Decarbonisation</a:t>
            </a:r>
            <a:endParaRPr lang="en-GB" sz="4000" dirty="0"/>
          </a:p>
        </p:txBody>
      </p:sp>
      <p:sp>
        <p:nvSpPr>
          <p:cNvPr id="3" name="Content Placeholder 2">
            <a:extLst>
              <a:ext uri="{FF2B5EF4-FFF2-40B4-BE49-F238E27FC236}">
                <a16:creationId xmlns:a16="http://schemas.microsoft.com/office/drawing/2014/main" id="{A7F25BAC-CDA4-2D9F-A547-01D54E75FFEB}"/>
              </a:ext>
            </a:extLst>
          </p:cNvPr>
          <p:cNvSpPr>
            <a:spLocks noGrp="1"/>
          </p:cNvSpPr>
          <p:nvPr>
            <p:ph idx="11"/>
          </p:nvPr>
        </p:nvSpPr>
        <p:spPr>
          <a:xfrm>
            <a:off x="566400" y="2189065"/>
            <a:ext cx="5684088" cy="3951304"/>
          </a:xfrm>
        </p:spPr>
        <p:txBody>
          <a:bodyPr/>
          <a:lstStyle/>
          <a:p>
            <a:endParaRPr lang="en-GB" b="0" i="0" dirty="0">
              <a:solidFill>
                <a:srgbClr val="000000"/>
              </a:solidFill>
              <a:effectLst/>
              <a:latin typeface="effra" panose="020B0604020202020204" charset="0"/>
            </a:endParaRPr>
          </a:p>
          <a:p>
            <a:pPr marL="0" indent="0">
              <a:buNone/>
            </a:pPr>
            <a:r>
              <a:rPr lang="en-GB" b="1" dirty="0"/>
              <a:t>Working to </a:t>
            </a:r>
            <a:r>
              <a:rPr lang="en-GB" sz="2400" b="1" dirty="0"/>
              <a:t>reduce carbon dioxide emissions from school through changes to:</a:t>
            </a:r>
          </a:p>
          <a:p>
            <a:r>
              <a:rPr lang="en-GB" dirty="0"/>
              <a:t>Energy</a:t>
            </a:r>
          </a:p>
          <a:p>
            <a:r>
              <a:rPr lang="en-GB" sz="2400" dirty="0"/>
              <a:t>Transport</a:t>
            </a:r>
          </a:p>
          <a:p>
            <a:r>
              <a:rPr lang="en-GB" dirty="0"/>
              <a:t>Food</a:t>
            </a:r>
          </a:p>
          <a:p>
            <a:r>
              <a:rPr lang="en-GB" sz="2400" dirty="0"/>
              <a:t>Waste</a:t>
            </a:r>
          </a:p>
          <a:p>
            <a:r>
              <a:rPr lang="en-GB" dirty="0"/>
              <a:t>Buying supplies &amp; School equipment  </a:t>
            </a:r>
          </a:p>
          <a:p>
            <a:r>
              <a:rPr lang="en-GB" sz="2400" dirty="0"/>
              <a:t>Water use</a:t>
            </a:r>
          </a:p>
        </p:txBody>
      </p:sp>
      <p:pic>
        <p:nvPicPr>
          <p:cNvPr id="9" name="Content Placeholder 8" descr="Solar panels on a roof&#10;&#10;">
            <a:extLst>
              <a:ext uri="{FF2B5EF4-FFF2-40B4-BE49-F238E27FC236}">
                <a16:creationId xmlns:a16="http://schemas.microsoft.com/office/drawing/2014/main" id="{64546E40-5D12-BDB8-5867-3570EBB88D34}"/>
              </a:ext>
            </a:extLst>
          </p:cNvPr>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6575232" y="2322513"/>
            <a:ext cx="4250123" cy="3951287"/>
          </a:xfrm>
        </p:spPr>
      </p:pic>
      <p:pic>
        <p:nvPicPr>
          <p:cNvPr id="4" name="Picture 3">
            <a:extLst>
              <a:ext uri="{FF2B5EF4-FFF2-40B4-BE49-F238E27FC236}">
                <a16:creationId xmlns:a16="http://schemas.microsoft.com/office/drawing/2014/main" id="{8B756FBB-528D-85A0-4C76-8DF4BD3106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503177"/>
            <a:ext cx="12192000" cy="359305"/>
          </a:xfrm>
          <a:prstGeom prst="rect">
            <a:avLst/>
          </a:prstGeom>
        </p:spPr>
      </p:pic>
    </p:spTree>
    <p:extLst>
      <p:ext uri="{BB962C8B-B14F-4D97-AF65-F5344CB8AC3E}">
        <p14:creationId xmlns:p14="http://schemas.microsoft.com/office/powerpoint/2010/main" val="16592299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F235F-70C4-3CA9-DD8A-3B6108029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F95AE-64D3-AEB7-8FA3-32438B750391}"/>
              </a:ext>
            </a:extLst>
          </p:cNvPr>
          <p:cNvSpPr>
            <a:spLocks noGrp="1"/>
          </p:cNvSpPr>
          <p:nvPr>
            <p:ph type="title"/>
          </p:nvPr>
        </p:nvSpPr>
        <p:spPr/>
        <p:txBody>
          <a:bodyPr/>
          <a:lstStyle/>
          <a:p>
            <a:r>
              <a:rPr lang="en-US" sz="4000" dirty="0"/>
              <a:t>Adaptation and Resilience</a:t>
            </a:r>
            <a:endParaRPr lang="en-GB" sz="4000" dirty="0"/>
          </a:p>
        </p:txBody>
      </p:sp>
      <p:sp>
        <p:nvSpPr>
          <p:cNvPr id="3" name="Content Placeholder 2">
            <a:extLst>
              <a:ext uri="{FF2B5EF4-FFF2-40B4-BE49-F238E27FC236}">
                <a16:creationId xmlns:a16="http://schemas.microsoft.com/office/drawing/2014/main" id="{546265A1-F588-43D1-9B61-7729E5D97142}"/>
              </a:ext>
            </a:extLst>
          </p:cNvPr>
          <p:cNvSpPr>
            <a:spLocks noGrp="1"/>
          </p:cNvSpPr>
          <p:nvPr>
            <p:ph idx="11"/>
          </p:nvPr>
        </p:nvSpPr>
        <p:spPr/>
        <p:txBody>
          <a:bodyPr/>
          <a:lstStyle/>
          <a:p>
            <a:endParaRPr lang="en-GB" b="0" i="0" dirty="0">
              <a:solidFill>
                <a:srgbClr val="000000"/>
              </a:solidFill>
              <a:effectLst/>
              <a:latin typeface="effra" panose="020B0604020202020204" charset="0"/>
            </a:endParaRPr>
          </a:p>
          <a:p>
            <a:pPr marL="0" indent="0">
              <a:buNone/>
            </a:pPr>
            <a:r>
              <a:rPr lang="en-GB" sz="2400" b="1" dirty="0"/>
              <a:t>Working to </a:t>
            </a:r>
            <a:r>
              <a:rPr lang="en-GB" b="1" dirty="0"/>
              <a:t>a</a:t>
            </a:r>
            <a:r>
              <a:rPr lang="en-GB" sz="2400" b="1" dirty="0"/>
              <a:t>dapt school buildings and systems to help us prepare for the effects of climate change, such as:</a:t>
            </a:r>
          </a:p>
          <a:p>
            <a:pPr marL="0" indent="0">
              <a:buNone/>
            </a:pPr>
            <a:endParaRPr lang="en-GB" sz="2400" b="1" dirty="0"/>
          </a:p>
          <a:p>
            <a:r>
              <a:rPr lang="en-GB" dirty="0"/>
              <a:t>H</a:t>
            </a:r>
            <a:r>
              <a:rPr lang="en-GB" sz="2400" dirty="0"/>
              <a:t>otter drier</a:t>
            </a:r>
            <a:r>
              <a:rPr lang="en-GB" dirty="0"/>
              <a:t> summers </a:t>
            </a:r>
          </a:p>
          <a:p>
            <a:r>
              <a:rPr lang="en-GB" dirty="0"/>
              <a:t>Wetter winters</a:t>
            </a:r>
            <a:endParaRPr lang="en-GB" sz="2400" dirty="0"/>
          </a:p>
        </p:txBody>
      </p:sp>
      <p:pic>
        <p:nvPicPr>
          <p:cNvPr id="7" name="Content Placeholder 6" descr="A flooded street with houses and cars up to the roof with water&#10;&#10;">
            <a:extLst>
              <a:ext uri="{FF2B5EF4-FFF2-40B4-BE49-F238E27FC236}">
                <a16:creationId xmlns:a16="http://schemas.microsoft.com/office/drawing/2014/main" id="{E831A5CE-F784-01A3-C77C-A8CB58166E38}"/>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6574907" y="2322513"/>
            <a:ext cx="4250773" cy="3951287"/>
          </a:xfrm>
        </p:spPr>
      </p:pic>
      <p:pic>
        <p:nvPicPr>
          <p:cNvPr id="4" name="Picture 3">
            <a:extLst>
              <a:ext uri="{FF2B5EF4-FFF2-40B4-BE49-F238E27FC236}">
                <a16:creationId xmlns:a16="http://schemas.microsoft.com/office/drawing/2014/main" id="{ED7B8F5B-46B8-268E-8B89-06114A8C661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498695"/>
            <a:ext cx="12192000" cy="359305"/>
          </a:xfrm>
          <a:prstGeom prst="rect">
            <a:avLst/>
          </a:prstGeom>
        </p:spPr>
      </p:pic>
    </p:spTree>
    <p:extLst>
      <p:ext uri="{BB962C8B-B14F-4D97-AF65-F5344CB8AC3E}">
        <p14:creationId xmlns:p14="http://schemas.microsoft.com/office/powerpoint/2010/main" val="10501579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572F8-42E8-1DFC-B5D0-B3C9C82EF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CCD1B0-7474-A942-2877-BDE8EFCE6C73}"/>
              </a:ext>
            </a:extLst>
          </p:cNvPr>
          <p:cNvSpPr>
            <a:spLocks noGrp="1"/>
          </p:cNvSpPr>
          <p:nvPr>
            <p:ph type="title"/>
          </p:nvPr>
        </p:nvSpPr>
        <p:spPr/>
        <p:txBody>
          <a:bodyPr/>
          <a:lstStyle/>
          <a:p>
            <a:r>
              <a:rPr lang="en-US" sz="4000" dirty="0"/>
              <a:t>Biodiversity</a:t>
            </a:r>
            <a:endParaRPr lang="en-GB" sz="4000" dirty="0"/>
          </a:p>
        </p:txBody>
      </p:sp>
      <p:sp>
        <p:nvSpPr>
          <p:cNvPr id="3" name="Content Placeholder 2">
            <a:extLst>
              <a:ext uri="{FF2B5EF4-FFF2-40B4-BE49-F238E27FC236}">
                <a16:creationId xmlns:a16="http://schemas.microsoft.com/office/drawing/2014/main" id="{A366D531-944B-A4FA-D815-1B6868FE73B8}"/>
              </a:ext>
            </a:extLst>
          </p:cNvPr>
          <p:cNvSpPr>
            <a:spLocks noGrp="1"/>
          </p:cNvSpPr>
          <p:nvPr>
            <p:ph idx="11"/>
          </p:nvPr>
        </p:nvSpPr>
        <p:spPr/>
        <p:txBody>
          <a:bodyPr/>
          <a:lstStyle/>
          <a:p>
            <a:endParaRPr lang="en-GB" b="0" i="0" dirty="0">
              <a:solidFill>
                <a:srgbClr val="000000"/>
              </a:solidFill>
              <a:effectLst/>
              <a:latin typeface="effra" panose="020B0604020202020204" charset="0"/>
            </a:endParaRPr>
          </a:p>
          <a:p>
            <a:pPr marL="0" indent="0">
              <a:buNone/>
            </a:pPr>
            <a:r>
              <a:rPr lang="en-GB" b="1" dirty="0"/>
              <a:t>Protecting and increasing the </a:t>
            </a:r>
            <a:r>
              <a:rPr lang="en-GB" sz="2400" b="1" dirty="0"/>
              <a:t>biodiversity (plants and animals) found in your school grounds and </a:t>
            </a:r>
          </a:p>
          <a:p>
            <a:pPr marL="0" indent="0">
              <a:buNone/>
            </a:pPr>
            <a:r>
              <a:rPr lang="en-GB" b="1" dirty="0"/>
              <a:t>i</a:t>
            </a:r>
            <a:r>
              <a:rPr lang="en-GB" sz="2400" b="1" dirty="0"/>
              <a:t>ncreasing your access to, and connection with, nature.</a:t>
            </a:r>
          </a:p>
        </p:txBody>
      </p:sp>
      <p:pic>
        <p:nvPicPr>
          <p:cNvPr id="8" name="Content Placeholder 7" descr="A group of children in a classroom looking at plants">
            <a:extLst>
              <a:ext uri="{FF2B5EF4-FFF2-40B4-BE49-F238E27FC236}">
                <a16:creationId xmlns:a16="http://schemas.microsoft.com/office/drawing/2014/main" id="{B8048BD4-C5B6-8053-107F-414A45FDE40C}"/>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6574907" y="2322513"/>
            <a:ext cx="4250773" cy="3951287"/>
          </a:xfrm>
        </p:spPr>
      </p:pic>
      <p:pic>
        <p:nvPicPr>
          <p:cNvPr id="4" name="Picture 3">
            <a:extLst>
              <a:ext uri="{FF2B5EF4-FFF2-40B4-BE49-F238E27FC236}">
                <a16:creationId xmlns:a16="http://schemas.microsoft.com/office/drawing/2014/main" id="{91308BFA-4BE5-E9BD-94D2-4DAB615FCD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526127"/>
            <a:ext cx="12192000" cy="359305"/>
          </a:xfrm>
          <a:prstGeom prst="rect">
            <a:avLst/>
          </a:prstGeom>
        </p:spPr>
      </p:pic>
    </p:spTree>
    <p:extLst>
      <p:ext uri="{BB962C8B-B14F-4D97-AF65-F5344CB8AC3E}">
        <p14:creationId xmlns:p14="http://schemas.microsoft.com/office/powerpoint/2010/main" val="7815444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E1AB0-D837-B20D-6D29-5B3F830299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6DC918-CCC2-559D-2ECC-FB1CA22CB8C1}"/>
              </a:ext>
            </a:extLst>
          </p:cNvPr>
          <p:cNvSpPr>
            <a:spLocks noGrp="1"/>
          </p:cNvSpPr>
          <p:nvPr>
            <p:ph type="title"/>
          </p:nvPr>
        </p:nvSpPr>
        <p:spPr/>
        <p:txBody>
          <a:bodyPr/>
          <a:lstStyle/>
          <a:p>
            <a:r>
              <a:rPr lang="en-US" sz="4000" dirty="0"/>
              <a:t>Climate Education and Green Careers</a:t>
            </a:r>
            <a:endParaRPr lang="en-GB" sz="4000" dirty="0"/>
          </a:p>
        </p:txBody>
      </p:sp>
      <p:sp>
        <p:nvSpPr>
          <p:cNvPr id="3" name="Content Placeholder 2">
            <a:extLst>
              <a:ext uri="{FF2B5EF4-FFF2-40B4-BE49-F238E27FC236}">
                <a16:creationId xmlns:a16="http://schemas.microsoft.com/office/drawing/2014/main" id="{4B06E336-D1FF-A577-E7AD-2FDEBF7A0DF2}"/>
              </a:ext>
            </a:extLst>
          </p:cNvPr>
          <p:cNvSpPr>
            <a:spLocks noGrp="1"/>
          </p:cNvSpPr>
          <p:nvPr>
            <p:ph idx="11"/>
          </p:nvPr>
        </p:nvSpPr>
        <p:spPr/>
        <p:txBody>
          <a:bodyPr/>
          <a:lstStyle/>
          <a:p>
            <a:endParaRPr lang="en-GB" sz="2400" b="1" dirty="0"/>
          </a:p>
          <a:p>
            <a:pPr marL="0" indent="0">
              <a:buNone/>
            </a:pPr>
            <a:r>
              <a:rPr lang="en-GB" sz="2400" b="1" dirty="0"/>
              <a:t>Preparing you with knowledge and skills for living and working in a world impacted by climate change, through improved education &amp; practical opportunities.​</a:t>
            </a:r>
          </a:p>
        </p:txBody>
      </p:sp>
      <p:pic>
        <p:nvPicPr>
          <p:cNvPr id="7" name="Content Placeholder 6" descr="Two engineers in orange vests and safety hats standing next to solar panels &#10;&#10;">
            <a:extLst>
              <a:ext uri="{FF2B5EF4-FFF2-40B4-BE49-F238E27FC236}">
                <a16:creationId xmlns:a16="http://schemas.microsoft.com/office/drawing/2014/main" id="{EFD577F5-056B-9072-861A-80253C2F9D86}"/>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6575232" y="2322513"/>
            <a:ext cx="4250123" cy="3951287"/>
          </a:xfrm>
        </p:spPr>
      </p:pic>
      <p:pic>
        <p:nvPicPr>
          <p:cNvPr id="4" name="Picture 3">
            <a:extLst>
              <a:ext uri="{FF2B5EF4-FFF2-40B4-BE49-F238E27FC236}">
                <a16:creationId xmlns:a16="http://schemas.microsoft.com/office/drawing/2014/main" id="{7463E3FC-5AD3-BE45-2AB3-86A5F56637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498695"/>
            <a:ext cx="12192000" cy="359305"/>
          </a:xfrm>
          <a:prstGeom prst="rect">
            <a:avLst/>
          </a:prstGeom>
        </p:spPr>
      </p:pic>
    </p:spTree>
    <p:extLst>
      <p:ext uri="{BB962C8B-B14F-4D97-AF65-F5344CB8AC3E}">
        <p14:creationId xmlns:p14="http://schemas.microsoft.com/office/powerpoint/2010/main" val="13639889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9052-2E6D-CCC9-4921-B370D03774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A9426-4753-AD55-C6F3-CEB6B4EC8E2F}"/>
              </a:ext>
            </a:extLst>
          </p:cNvPr>
          <p:cNvSpPr>
            <a:spLocks noGrp="1"/>
          </p:cNvSpPr>
          <p:nvPr>
            <p:ph type="title"/>
          </p:nvPr>
        </p:nvSpPr>
        <p:spPr/>
        <p:txBody>
          <a:bodyPr/>
          <a:lstStyle/>
          <a:p>
            <a:r>
              <a:rPr lang="en-US" sz="4000" dirty="0"/>
              <a:t>Next Steps for Schools:</a:t>
            </a:r>
            <a:endParaRPr lang="en-GB" sz="4000" dirty="0"/>
          </a:p>
        </p:txBody>
      </p:sp>
      <p:sp>
        <p:nvSpPr>
          <p:cNvPr id="3" name="Content Placeholder 2">
            <a:extLst>
              <a:ext uri="{FF2B5EF4-FFF2-40B4-BE49-F238E27FC236}">
                <a16:creationId xmlns:a16="http://schemas.microsoft.com/office/drawing/2014/main" id="{5AE767F5-D733-B717-4790-B9FD91107193}"/>
              </a:ext>
            </a:extLst>
          </p:cNvPr>
          <p:cNvSpPr>
            <a:spLocks noGrp="1"/>
          </p:cNvSpPr>
          <p:nvPr>
            <p:ph idx="11"/>
          </p:nvPr>
        </p:nvSpPr>
        <p:spPr/>
        <p:txBody>
          <a:bodyPr/>
          <a:lstStyle/>
          <a:p>
            <a:pPr marL="0" indent="0">
              <a:buNone/>
            </a:pPr>
            <a:r>
              <a:rPr lang="en-GB" sz="2400" b="1" dirty="0"/>
              <a:t>For more help reach out to your local Climate </a:t>
            </a:r>
            <a:r>
              <a:rPr lang="en-GB" b="1" dirty="0"/>
              <a:t>A</a:t>
            </a:r>
            <a:r>
              <a:rPr lang="en-GB" sz="2400" b="1" dirty="0"/>
              <a:t>mbassadors to support you with your climate action plans:  </a:t>
            </a:r>
          </a:p>
          <a:p>
            <a:endParaRPr lang="en-GB" b="1" dirty="0">
              <a:hlinkClick r:id="rId3"/>
            </a:endParaRPr>
          </a:p>
          <a:p>
            <a:pPr marL="0" indent="0">
              <a:buNone/>
            </a:pPr>
            <a:r>
              <a:rPr lang="en-GB" dirty="0">
                <a:hlinkClick r:id="rId3"/>
              </a:rPr>
              <a:t>Contact us &amp; get involved | Climate Ambassadors</a:t>
            </a:r>
            <a:endParaRPr lang="en-GB" sz="2400" b="1" dirty="0"/>
          </a:p>
        </p:txBody>
      </p:sp>
      <p:sp>
        <p:nvSpPr>
          <p:cNvPr id="4" name="Content Placeholder 3">
            <a:extLst>
              <a:ext uri="{FF2B5EF4-FFF2-40B4-BE49-F238E27FC236}">
                <a16:creationId xmlns:a16="http://schemas.microsoft.com/office/drawing/2014/main" id="{CCC0B41B-B876-40FA-ADF9-901F40B9993F}"/>
              </a:ext>
            </a:extLst>
          </p:cNvPr>
          <p:cNvSpPr>
            <a:spLocks noGrp="1"/>
          </p:cNvSpPr>
          <p:nvPr>
            <p:ph idx="12"/>
          </p:nvPr>
        </p:nvSpPr>
        <p:spPr/>
        <p:txBody>
          <a:bodyPr/>
          <a:lstStyle/>
          <a:p>
            <a:pPr marL="0" indent="0">
              <a:buNone/>
            </a:pPr>
            <a:r>
              <a:rPr lang="en-GB" b="1" dirty="0"/>
              <a:t>Get your students involved in developing your Climate Action Plan:</a:t>
            </a:r>
          </a:p>
          <a:p>
            <a:pPr marL="0" indent="0">
              <a:buNone/>
            </a:pPr>
            <a:endParaRPr lang="en-GB" b="1" dirty="0"/>
          </a:p>
          <a:p>
            <a:pPr marL="0" indent="0">
              <a:buNone/>
            </a:pPr>
            <a:r>
              <a:rPr lang="en-GB" dirty="0"/>
              <a:t>Try using this </a:t>
            </a:r>
            <a:r>
              <a:rPr lang="en-GB" dirty="0">
                <a:hlinkClick r:id="rId4"/>
              </a:rPr>
              <a:t>Imagination Workshop Guide</a:t>
            </a:r>
            <a:r>
              <a:rPr lang="en-GB" dirty="0"/>
              <a:t> from the Climate Ambassadors activity to get them generating ideas which could be included in your CAP.</a:t>
            </a:r>
          </a:p>
        </p:txBody>
      </p:sp>
      <p:pic>
        <p:nvPicPr>
          <p:cNvPr id="6" name="Picture 5">
            <a:extLst>
              <a:ext uri="{FF2B5EF4-FFF2-40B4-BE49-F238E27FC236}">
                <a16:creationId xmlns:a16="http://schemas.microsoft.com/office/drawing/2014/main" id="{A0CCE25E-4CC7-09AA-C0CD-59FA7FB6E84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0" y="6498695"/>
            <a:ext cx="12192000" cy="359305"/>
          </a:xfrm>
          <a:prstGeom prst="rect">
            <a:avLst/>
          </a:prstGeom>
        </p:spPr>
      </p:pic>
    </p:spTree>
    <p:extLst>
      <p:ext uri="{BB962C8B-B14F-4D97-AF65-F5344CB8AC3E}">
        <p14:creationId xmlns:p14="http://schemas.microsoft.com/office/powerpoint/2010/main" val="34737543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3410-03BA-D706-C595-F45C89AEB2C7}"/>
              </a:ext>
            </a:extLst>
          </p:cNvPr>
          <p:cNvSpPr>
            <a:spLocks noGrp="1"/>
          </p:cNvSpPr>
          <p:nvPr>
            <p:ph type="title"/>
          </p:nvPr>
        </p:nvSpPr>
        <p:spPr/>
        <p:txBody>
          <a:bodyPr/>
          <a:lstStyle/>
          <a:p>
            <a:r>
              <a:rPr lang="en-GB" altLang="zh-TW" dirty="0"/>
              <a:t>So, what are the Climate Stripes?</a:t>
            </a:r>
            <a:endParaRPr lang="zh-TW" altLang="en-US" dirty="0"/>
          </a:p>
        </p:txBody>
      </p:sp>
      <p:sp>
        <p:nvSpPr>
          <p:cNvPr id="3" name="Content Placeholder 2">
            <a:extLst>
              <a:ext uri="{FF2B5EF4-FFF2-40B4-BE49-F238E27FC236}">
                <a16:creationId xmlns:a16="http://schemas.microsoft.com/office/drawing/2014/main" id="{B2BEFAA0-DC25-5831-28AD-2D669AA3E0AE}"/>
              </a:ext>
            </a:extLst>
          </p:cNvPr>
          <p:cNvSpPr>
            <a:spLocks noGrp="1"/>
          </p:cNvSpPr>
          <p:nvPr>
            <p:ph idx="11"/>
          </p:nvPr>
        </p:nvSpPr>
        <p:spPr/>
        <p:txBody>
          <a:bodyPr/>
          <a:lstStyle/>
          <a:p>
            <a:endParaRPr lang="en-GB" dirty="0">
              <a:solidFill>
                <a:srgbClr val="000000"/>
              </a:solidFill>
              <a:latin typeface="effra" panose="020B0604020202020204" charset="0"/>
            </a:endParaRPr>
          </a:p>
          <a:p>
            <a:r>
              <a:rPr lang="en-GB" dirty="0">
                <a:solidFill>
                  <a:srgbClr val="000000"/>
                </a:solidFill>
                <a:latin typeface="effra" panose="020B0604020202020204" charset="0"/>
              </a:rPr>
              <a:t>The Climate Stripes are a</a:t>
            </a:r>
            <a:r>
              <a:rPr lang="en-GB" b="0" i="0" dirty="0">
                <a:solidFill>
                  <a:srgbClr val="000000"/>
                </a:solidFill>
                <a:effectLst/>
                <a:latin typeface="effra" panose="020B0604020202020204" charset="0"/>
              </a:rPr>
              <a:t> series of vertical coloured bars, showing the progressive heating of our planet over the last 175 years in a single image.</a:t>
            </a:r>
          </a:p>
          <a:p>
            <a:endParaRPr lang="en-GB" altLang="zh-TW" dirty="0">
              <a:solidFill>
                <a:srgbClr val="000000"/>
              </a:solidFill>
              <a:latin typeface="effra" panose="020B0604020202020204" charset="0"/>
            </a:endParaRPr>
          </a:p>
          <a:p>
            <a:endParaRPr lang="en-GB" altLang="zh-TW" dirty="0">
              <a:solidFill>
                <a:srgbClr val="000000"/>
              </a:solidFill>
              <a:latin typeface="effra" panose="020B0604020202020204" charset="0"/>
            </a:endParaRPr>
          </a:p>
          <a:p>
            <a:endParaRPr lang="en-GB" altLang="zh-TW" dirty="0">
              <a:solidFill>
                <a:srgbClr val="000000"/>
              </a:solidFill>
              <a:latin typeface="effra" panose="020B0604020202020204" charset="0"/>
            </a:endParaRPr>
          </a:p>
          <a:p>
            <a:pPr marL="0" indent="0" algn="r">
              <a:buNone/>
            </a:pPr>
            <a:r>
              <a:rPr lang="en-GB" altLang="zh-TW" dirty="0">
                <a:solidFill>
                  <a:srgbClr val="000000"/>
                </a:solidFill>
                <a:latin typeface="effra" panose="020B0604020202020204" charset="0"/>
              </a:rPr>
              <a:t>Global stripes 1850-2024</a:t>
            </a:r>
            <a:endParaRPr lang="zh-TW" altLang="en-US" dirty="0"/>
          </a:p>
        </p:txBody>
      </p:sp>
      <p:pic>
        <p:nvPicPr>
          <p:cNvPr id="7" name="Content Placeholder 6" descr="Image shows Climate Stripes for GLOBE from 1850-2025 - starting with stripes of different shades of blue at the beginning and changing to reds toward the end of the image.">
            <a:extLst>
              <a:ext uri="{FF2B5EF4-FFF2-40B4-BE49-F238E27FC236}">
                <a16:creationId xmlns:a16="http://schemas.microsoft.com/office/drawing/2014/main" id="{60D22D29-477F-5B50-C918-7A50EC24091B}"/>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6108700" y="2840556"/>
            <a:ext cx="5183188" cy="2915200"/>
          </a:xfrm>
        </p:spPr>
      </p:pic>
    </p:spTree>
    <p:extLst>
      <p:ext uri="{BB962C8B-B14F-4D97-AF65-F5344CB8AC3E}">
        <p14:creationId xmlns:p14="http://schemas.microsoft.com/office/powerpoint/2010/main" val="21076460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06E58-FC24-5CF3-D2ED-81C6957B4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E9E04-57B7-5899-219F-2BCE992E2D5F}"/>
              </a:ext>
            </a:extLst>
          </p:cNvPr>
          <p:cNvSpPr>
            <a:spLocks noGrp="1"/>
          </p:cNvSpPr>
          <p:nvPr>
            <p:ph type="title"/>
          </p:nvPr>
        </p:nvSpPr>
        <p:spPr/>
        <p:txBody>
          <a:bodyPr/>
          <a:lstStyle/>
          <a:p>
            <a:r>
              <a:rPr lang="en-GB" altLang="zh-TW" dirty="0"/>
              <a:t>What do the Climate Stripes show?</a:t>
            </a:r>
            <a:endParaRPr lang="zh-TW" altLang="en-US" dirty="0"/>
          </a:p>
        </p:txBody>
      </p:sp>
      <p:sp>
        <p:nvSpPr>
          <p:cNvPr id="3" name="Content Placeholder 2">
            <a:extLst>
              <a:ext uri="{FF2B5EF4-FFF2-40B4-BE49-F238E27FC236}">
                <a16:creationId xmlns:a16="http://schemas.microsoft.com/office/drawing/2014/main" id="{E93F15F5-5F6D-1714-0D71-5F8821CF5E17}"/>
              </a:ext>
            </a:extLst>
          </p:cNvPr>
          <p:cNvSpPr>
            <a:spLocks noGrp="1"/>
          </p:cNvSpPr>
          <p:nvPr>
            <p:ph idx="11"/>
          </p:nvPr>
        </p:nvSpPr>
        <p:spPr/>
        <p:txBody>
          <a:bodyPr/>
          <a:lstStyle/>
          <a:p>
            <a:endParaRPr lang="en-GB" b="0" i="0" dirty="0">
              <a:solidFill>
                <a:srgbClr val="000000"/>
              </a:solidFill>
              <a:effectLst/>
              <a:latin typeface="effra" panose="020B0604020202020204" charset="0"/>
            </a:endParaRPr>
          </a:p>
          <a:p>
            <a:r>
              <a:rPr lang="en-GB" b="0" i="0" dirty="0">
                <a:solidFill>
                  <a:srgbClr val="000000"/>
                </a:solidFill>
                <a:effectLst/>
                <a:latin typeface="effra" panose="020B0604020202020204" charset="0"/>
              </a:rPr>
              <a:t>Each stripe represents the average temperature for a single year, relative to the average temperature over the period from 1961 to 2024.</a:t>
            </a:r>
          </a:p>
          <a:p>
            <a:r>
              <a:rPr lang="en-GB" b="0" i="0" dirty="0">
                <a:solidFill>
                  <a:srgbClr val="000000"/>
                </a:solidFill>
                <a:effectLst/>
                <a:latin typeface="effra" panose="020B0604020202020204" charset="0"/>
              </a:rPr>
              <a:t>Shades of blue indicate cooler-than-average years, while red shows years that were hotter than average. </a:t>
            </a:r>
            <a:endParaRPr lang="zh-TW" altLang="en-US" dirty="0"/>
          </a:p>
        </p:txBody>
      </p:sp>
      <p:pic>
        <p:nvPicPr>
          <p:cNvPr id="7" name="Content Placeholder 6" descr="Image shows Climate Stripes for GLOBE from 1850-2024 - starting with stripes of different shades of blue at the beginning and changing to reds toward the end of the image.">
            <a:extLst>
              <a:ext uri="{FF2B5EF4-FFF2-40B4-BE49-F238E27FC236}">
                <a16:creationId xmlns:a16="http://schemas.microsoft.com/office/drawing/2014/main" id="{C22B27FD-CF3D-8414-CC66-2448F5FFFF93}"/>
              </a:ext>
            </a:extLst>
          </p:cNvPr>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6108700" y="2840556"/>
            <a:ext cx="5183188" cy="2915200"/>
          </a:xfrm>
        </p:spPr>
      </p:pic>
    </p:spTree>
    <p:extLst>
      <p:ext uri="{BB962C8B-B14F-4D97-AF65-F5344CB8AC3E}">
        <p14:creationId xmlns:p14="http://schemas.microsoft.com/office/powerpoint/2010/main" val="38819728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B50B8-1356-2960-655F-6A62365A74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2A5455-53FB-55D7-F774-94A5E72394B9}"/>
              </a:ext>
            </a:extLst>
          </p:cNvPr>
          <p:cNvSpPr>
            <a:spLocks noGrp="1"/>
          </p:cNvSpPr>
          <p:nvPr>
            <p:ph type="title"/>
          </p:nvPr>
        </p:nvSpPr>
        <p:spPr>
          <a:xfrm>
            <a:off x="566400" y="-828000"/>
            <a:ext cx="10714176" cy="828000"/>
          </a:xfrm>
        </p:spPr>
        <p:txBody>
          <a:bodyPr vert="horz" wrap="none" lIns="0" tIns="0" rIns="0" bIns="0" numCol="1" anchor="b" anchorCtr="0" compatLnSpc="1">
            <a:prstTxWarp prst="textNoShape">
              <a:avLst/>
            </a:prstTxWarp>
          </a:bodyPr>
          <a:lstStyle/>
          <a:p>
            <a:r>
              <a:rPr lang="en-GB" dirty="0"/>
              <a:t>What do the climate stripes show 2 of 2</a:t>
            </a:r>
          </a:p>
        </p:txBody>
      </p:sp>
      <p:sp>
        <p:nvSpPr>
          <p:cNvPr id="3" name="Content Placeholder 2">
            <a:extLst>
              <a:ext uri="{FF2B5EF4-FFF2-40B4-BE49-F238E27FC236}">
                <a16:creationId xmlns:a16="http://schemas.microsoft.com/office/drawing/2014/main" id="{F84CFE62-0AE8-E57A-4293-7FE663DD3A16}"/>
              </a:ext>
            </a:extLst>
          </p:cNvPr>
          <p:cNvSpPr>
            <a:spLocks noGrp="1"/>
          </p:cNvSpPr>
          <p:nvPr>
            <p:ph idx="11"/>
          </p:nvPr>
        </p:nvSpPr>
        <p:spPr/>
        <p:txBody>
          <a:bodyPr/>
          <a:lstStyle/>
          <a:p>
            <a:endParaRPr lang="en-GB" b="0" i="0" dirty="0">
              <a:solidFill>
                <a:srgbClr val="000000"/>
              </a:solidFill>
              <a:effectLst/>
              <a:latin typeface="effra" panose="020B0604020202020204" charset="0"/>
            </a:endParaRPr>
          </a:p>
          <a:p>
            <a:r>
              <a:rPr lang="en-GB" b="0" i="0" dirty="0">
                <a:solidFill>
                  <a:srgbClr val="000000"/>
                </a:solidFill>
                <a:effectLst/>
                <a:latin typeface="effra" panose="020B0604020202020204" charset="0"/>
              </a:rPr>
              <a:t>The bands of deep red stripes on the right-hand side of the graphic shows the rapid heating of our planet in recent decades.</a:t>
            </a:r>
            <a:endParaRPr lang="zh-TW" altLang="en-US" dirty="0"/>
          </a:p>
        </p:txBody>
      </p:sp>
      <p:pic>
        <p:nvPicPr>
          <p:cNvPr id="7" name="Content Placeholder 6" descr="Image shows Climate Stripes for GLOBE from 1850-2024 - starting with stripes of different shades of blue at the beginning and changing to reds toward the end of the image.">
            <a:extLst>
              <a:ext uri="{FF2B5EF4-FFF2-40B4-BE49-F238E27FC236}">
                <a16:creationId xmlns:a16="http://schemas.microsoft.com/office/drawing/2014/main" id="{16044DDC-FD58-F91C-4FE1-CC5C3C8697D4}"/>
              </a:ext>
            </a:extLst>
          </p:cNvPr>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6108700" y="2840556"/>
            <a:ext cx="5183188" cy="2915200"/>
          </a:xfrm>
        </p:spPr>
      </p:pic>
    </p:spTree>
    <p:extLst>
      <p:ext uri="{BB962C8B-B14F-4D97-AF65-F5344CB8AC3E}">
        <p14:creationId xmlns:p14="http://schemas.microsoft.com/office/powerpoint/2010/main" val="30480913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F8D8E2-62D2-AA8A-1EA9-34BE880AF57E}"/>
              </a:ext>
            </a:extLst>
          </p:cNvPr>
          <p:cNvSpPr>
            <a:spLocks noGrp="1"/>
          </p:cNvSpPr>
          <p:nvPr>
            <p:ph type="title"/>
          </p:nvPr>
        </p:nvSpPr>
        <p:spPr/>
        <p:txBody>
          <a:bodyPr/>
          <a:lstStyle/>
          <a:p>
            <a:r>
              <a:rPr lang="en-GB" altLang="zh-TW" dirty="0"/>
              <a:t>They aren’t the same everywhere…</a:t>
            </a:r>
            <a:endParaRPr lang="zh-TW" altLang="en-US" dirty="0"/>
          </a:p>
        </p:txBody>
      </p:sp>
      <p:pic>
        <p:nvPicPr>
          <p:cNvPr id="37" name="Picture 36" descr="Image shows Climate Stripes for Algeria from 1850-2024 - starting with stripes of different shades of blue at the beginning and changing to reds toward the end of the image.">
            <a:extLst>
              <a:ext uri="{FF2B5EF4-FFF2-40B4-BE49-F238E27FC236}">
                <a16:creationId xmlns:a16="http://schemas.microsoft.com/office/drawing/2014/main" id="{3AA9987D-EEB2-41D6-D8A8-939518C55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05" y="397862"/>
            <a:ext cx="2700000" cy="1518570"/>
          </a:xfrm>
          <a:prstGeom prst="rect">
            <a:avLst/>
          </a:prstGeom>
        </p:spPr>
      </p:pic>
      <p:sp>
        <p:nvSpPr>
          <p:cNvPr id="38" name="TextBox 37">
            <a:extLst>
              <a:ext uri="{FF2B5EF4-FFF2-40B4-BE49-F238E27FC236}">
                <a16:creationId xmlns:a16="http://schemas.microsoft.com/office/drawing/2014/main" id="{85C7E39F-198E-265F-B7A7-6AC24F926BFE}"/>
              </a:ext>
            </a:extLst>
          </p:cNvPr>
          <p:cNvSpPr txBox="1"/>
          <p:nvPr/>
        </p:nvSpPr>
        <p:spPr>
          <a:xfrm>
            <a:off x="684180" y="1982166"/>
            <a:ext cx="1877438" cy="369332"/>
          </a:xfrm>
          <a:prstGeom prst="rect">
            <a:avLst/>
          </a:prstGeom>
          <a:noFill/>
        </p:spPr>
        <p:txBody>
          <a:bodyPr wrap="square" rtlCol="0">
            <a:spAutoFit/>
          </a:bodyPr>
          <a:lstStyle/>
          <a:p>
            <a:r>
              <a:rPr lang="en-GB" dirty="0">
                <a:solidFill>
                  <a:schemeClr val="tx2"/>
                </a:solidFill>
                <a:latin typeface="+mn-lt"/>
              </a:rPr>
              <a:t>Africa- Algeria</a:t>
            </a:r>
          </a:p>
        </p:txBody>
      </p:sp>
      <p:pic>
        <p:nvPicPr>
          <p:cNvPr id="40" name="Picture 39" descr="Image shows Climate Stripes for Thailand from 1850-2024 - starting with stripes of different shades of blue at the beginning and changing to reds toward the end of the image.">
            <a:extLst>
              <a:ext uri="{FF2B5EF4-FFF2-40B4-BE49-F238E27FC236}">
                <a16:creationId xmlns:a16="http://schemas.microsoft.com/office/drawing/2014/main" id="{3D466DA7-D2D0-F119-4914-419620B4F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6613" y="397862"/>
            <a:ext cx="2700000" cy="1518570"/>
          </a:xfrm>
          <a:prstGeom prst="rect">
            <a:avLst/>
          </a:prstGeom>
        </p:spPr>
      </p:pic>
      <p:sp>
        <p:nvSpPr>
          <p:cNvPr id="41" name="TextBox 40">
            <a:extLst>
              <a:ext uri="{FF2B5EF4-FFF2-40B4-BE49-F238E27FC236}">
                <a16:creationId xmlns:a16="http://schemas.microsoft.com/office/drawing/2014/main" id="{B6A242EB-0547-E21A-EF3F-DA676E5B5161}"/>
              </a:ext>
            </a:extLst>
          </p:cNvPr>
          <p:cNvSpPr txBox="1"/>
          <p:nvPr/>
        </p:nvSpPr>
        <p:spPr>
          <a:xfrm>
            <a:off x="3782647" y="2006156"/>
            <a:ext cx="1877438" cy="369332"/>
          </a:xfrm>
          <a:prstGeom prst="rect">
            <a:avLst/>
          </a:prstGeom>
          <a:noFill/>
        </p:spPr>
        <p:txBody>
          <a:bodyPr wrap="square" rtlCol="0">
            <a:spAutoFit/>
          </a:bodyPr>
          <a:lstStyle/>
          <a:p>
            <a:r>
              <a:rPr lang="en-GB" dirty="0">
                <a:solidFill>
                  <a:schemeClr val="tx2"/>
                </a:solidFill>
                <a:latin typeface="+mn-lt"/>
              </a:rPr>
              <a:t>Asia- Thailand</a:t>
            </a:r>
          </a:p>
        </p:txBody>
      </p:sp>
      <p:pic>
        <p:nvPicPr>
          <p:cNvPr id="43" name="Picture 42" descr="Image shows Climate Stripes for Australia from 1850-2024 - starting with stripes of different shades of blue at the beginning and changing to reds toward the end of the image.">
            <a:extLst>
              <a:ext uri="{FF2B5EF4-FFF2-40B4-BE49-F238E27FC236}">
                <a16:creationId xmlns:a16="http://schemas.microsoft.com/office/drawing/2014/main" id="{9A490240-57A4-D100-D4A6-A8FE5D167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5863" y="397862"/>
            <a:ext cx="2700000" cy="1518570"/>
          </a:xfrm>
          <a:prstGeom prst="rect">
            <a:avLst/>
          </a:prstGeom>
        </p:spPr>
      </p:pic>
      <p:sp>
        <p:nvSpPr>
          <p:cNvPr id="44" name="TextBox 43">
            <a:extLst>
              <a:ext uri="{FF2B5EF4-FFF2-40B4-BE49-F238E27FC236}">
                <a16:creationId xmlns:a16="http://schemas.microsoft.com/office/drawing/2014/main" id="{0FD943A9-BBE9-0984-822E-A0E894392B5B}"/>
              </a:ext>
            </a:extLst>
          </p:cNvPr>
          <p:cNvSpPr txBox="1"/>
          <p:nvPr/>
        </p:nvSpPr>
        <p:spPr>
          <a:xfrm>
            <a:off x="6238672" y="2007967"/>
            <a:ext cx="2603669" cy="369332"/>
          </a:xfrm>
          <a:prstGeom prst="rect">
            <a:avLst/>
          </a:prstGeom>
          <a:noFill/>
        </p:spPr>
        <p:txBody>
          <a:bodyPr wrap="square" rtlCol="0">
            <a:spAutoFit/>
          </a:bodyPr>
          <a:lstStyle/>
          <a:p>
            <a:r>
              <a:rPr lang="en-GB" dirty="0">
                <a:solidFill>
                  <a:schemeClr val="tx2"/>
                </a:solidFill>
                <a:latin typeface="+mn-lt"/>
              </a:rPr>
              <a:t>Australasia - Australia</a:t>
            </a:r>
          </a:p>
        </p:txBody>
      </p:sp>
      <p:pic>
        <p:nvPicPr>
          <p:cNvPr id="51" name="Picture 50" descr="Image shows Climate Stripes for Jamaica from 1850-2024 - starting with stripes of different shades of blue at the beginning and changing to reds toward the end of the image.">
            <a:extLst>
              <a:ext uri="{FF2B5EF4-FFF2-40B4-BE49-F238E27FC236}">
                <a16:creationId xmlns:a16="http://schemas.microsoft.com/office/drawing/2014/main" id="{FC74BB6A-B5CE-C7E3-6EE3-9422FB29AF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9435" y="397862"/>
            <a:ext cx="2700000" cy="1518570"/>
          </a:xfrm>
          <a:prstGeom prst="rect">
            <a:avLst/>
          </a:prstGeom>
        </p:spPr>
      </p:pic>
      <p:sp>
        <p:nvSpPr>
          <p:cNvPr id="45" name="TextBox 44">
            <a:extLst>
              <a:ext uri="{FF2B5EF4-FFF2-40B4-BE49-F238E27FC236}">
                <a16:creationId xmlns:a16="http://schemas.microsoft.com/office/drawing/2014/main" id="{C7EB08AC-EC04-2FE7-EE89-8E8BEDD54D28}"/>
              </a:ext>
            </a:extLst>
          </p:cNvPr>
          <p:cNvSpPr txBox="1"/>
          <p:nvPr/>
        </p:nvSpPr>
        <p:spPr>
          <a:xfrm>
            <a:off x="9420928" y="1944975"/>
            <a:ext cx="2297013" cy="369332"/>
          </a:xfrm>
          <a:prstGeom prst="rect">
            <a:avLst/>
          </a:prstGeom>
          <a:noFill/>
        </p:spPr>
        <p:txBody>
          <a:bodyPr wrap="square" rtlCol="0">
            <a:spAutoFit/>
          </a:bodyPr>
          <a:lstStyle/>
          <a:p>
            <a:r>
              <a:rPr lang="en-GB" dirty="0">
                <a:solidFill>
                  <a:schemeClr val="tx2"/>
                </a:solidFill>
              </a:rPr>
              <a:t>Caribbean</a:t>
            </a:r>
            <a:r>
              <a:rPr lang="en-GB" dirty="0">
                <a:solidFill>
                  <a:schemeClr val="tx2"/>
                </a:solidFill>
                <a:latin typeface="+mn-lt"/>
              </a:rPr>
              <a:t>- Jamaica </a:t>
            </a:r>
          </a:p>
        </p:txBody>
      </p:sp>
      <p:pic>
        <p:nvPicPr>
          <p:cNvPr id="53" name="Picture 52" descr="Image shows Climate Stripes for Germany from 1850-2024 - starting with stripes of different shades of blue at the beginning and changing to reds toward the end of the image.">
            <a:extLst>
              <a:ext uri="{FF2B5EF4-FFF2-40B4-BE49-F238E27FC236}">
                <a16:creationId xmlns:a16="http://schemas.microsoft.com/office/drawing/2014/main" id="{FDBC19D7-C530-F30D-BE68-136FEA1771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205" y="3005098"/>
            <a:ext cx="2700000" cy="1518572"/>
          </a:xfrm>
          <a:prstGeom prst="rect">
            <a:avLst/>
          </a:prstGeom>
        </p:spPr>
      </p:pic>
      <p:sp>
        <p:nvSpPr>
          <p:cNvPr id="46" name="TextBox 45">
            <a:extLst>
              <a:ext uri="{FF2B5EF4-FFF2-40B4-BE49-F238E27FC236}">
                <a16:creationId xmlns:a16="http://schemas.microsoft.com/office/drawing/2014/main" id="{B3206522-E4AA-BD5D-C510-D7914E44DC42}"/>
              </a:ext>
            </a:extLst>
          </p:cNvPr>
          <p:cNvSpPr txBox="1"/>
          <p:nvPr/>
        </p:nvSpPr>
        <p:spPr>
          <a:xfrm>
            <a:off x="441743" y="4636632"/>
            <a:ext cx="2182923" cy="369332"/>
          </a:xfrm>
          <a:prstGeom prst="rect">
            <a:avLst/>
          </a:prstGeom>
          <a:noFill/>
        </p:spPr>
        <p:txBody>
          <a:bodyPr wrap="square" rtlCol="0">
            <a:spAutoFit/>
          </a:bodyPr>
          <a:lstStyle/>
          <a:p>
            <a:r>
              <a:rPr lang="en-GB" dirty="0">
                <a:solidFill>
                  <a:schemeClr val="tx2"/>
                </a:solidFill>
              </a:rPr>
              <a:t>Europe</a:t>
            </a:r>
            <a:r>
              <a:rPr lang="en-GB" dirty="0">
                <a:solidFill>
                  <a:schemeClr val="tx2"/>
                </a:solidFill>
                <a:latin typeface="+mn-lt"/>
              </a:rPr>
              <a:t>- Germany</a:t>
            </a:r>
          </a:p>
        </p:txBody>
      </p:sp>
      <p:pic>
        <p:nvPicPr>
          <p:cNvPr id="55" name="Picture 54" descr="Image shows Climate Stripes for Bahrain from 1850-2024 - starting with stripes of different shades of blue at the beginning and changing to reds toward the end of the image.">
            <a:extLst>
              <a:ext uri="{FF2B5EF4-FFF2-40B4-BE49-F238E27FC236}">
                <a16:creationId xmlns:a16="http://schemas.microsoft.com/office/drawing/2014/main" id="{FB9A57C4-B28D-4997-82AD-AB70A0D11D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6613" y="3003554"/>
            <a:ext cx="2700000" cy="1518581"/>
          </a:xfrm>
          <a:prstGeom prst="rect">
            <a:avLst/>
          </a:prstGeom>
        </p:spPr>
      </p:pic>
      <p:sp>
        <p:nvSpPr>
          <p:cNvPr id="47" name="TextBox 46">
            <a:extLst>
              <a:ext uri="{FF2B5EF4-FFF2-40B4-BE49-F238E27FC236}">
                <a16:creationId xmlns:a16="http://schemas.microsoft.com/office/drawing/2014/main" id="{52EA9F26-06C7-AFD8-627B-C096E6F7D061}"/>
              </a:ext>
            </a:extLst>
          </p:cNvPr>
          <p:cNvSpPr txBox="1"/>
          <p:nvPr/>
        </p:nvSpPr>
        <p:spPr>
          <a:xfrm>
            <a:off x="3394431" y="4651450"/>
            <a:ext cx="2443415" cy="369332"/>
          </a:xfrm>
          <a:prstGeom prst="rect">
            <a:avLst/>
          </a:prstGeom>
          <a:noFill/>
        </p:spPr>
        <p:txBody>
          <a:bodyPr wrap="square" rtlCol="0">
            <a:spAutoFit/>
          </a:bodyPr>
          <a:lstStyle/>
          <a:p>
            <a:r>
              <a:rPr lang="en-GB" dirty="0">
                <a:solidFill>
                  <a:schemeClr val="tx2"/>
                </a:solidFill>
              </a:rPr>
              <a:t>Middle East</a:t>
            </a:r>
            <a:r>
              <a:rPr lang="en-GB" dirty="0">
                <a:solidFill>
                  <a:schemeClr val="tx2"/>
                </a:solidFill>
                <a:latin typeface="+mn-lt"/>
              </a:rPr>
              <a:t>- Bahrain</a:t>
            </a:r>
          </a:p>
        </p:txBody>
      </p:sp>
      <p:pic>
        <p:nvPicPr>
          <p:cNvPr id="57" name="Picture 56" descr="Image shows Climate Stripes for the USA from 1850-2024 - starting with stripes of different shades of blue at the beginning and changing to reds toward the end of the image.">
            <a:extLst>
              <a:ext uri="{FF2B5EF4-FFF2-40B4-BE49-F238E27FC236}">
                <a16:creationId xmlns:a16="http://schemas.microsoft.com/office/drawing/2014/main" id="{98F97C17-AB58-EFFF-5576-7947D106FE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5863" y="3003554"/>
            <a:ext cx="2700000" cy="1518570"/>
          </a:xfrm>
          <a:prstGeom prst="rect">
            <a:avLst/>
          </a:prstGeom>
        </p:spPr>
      </p:pic>
      <p:sp>
        <p:nvSpPr>
          <p:cNvPr id="48" name="TextBox 47">
            <a:extLst>
              <a:ext uri="{FF2B5EF4-FFF2-40B4-BE49-F238E27FC236}">
                <a16:creationId xmlns:a16="http://schemas.microsoft.com/office/drawing/2014/main" id="{AE7B71CD-4035-E18E-543A-6B385ADAD7C1}"/>
              </a:ext>
            </a:extLst>
          </p:cNvPr>
          <p:cNvSpPr txBox="1"/>
          <p:nvPr/>
        </p:nvSpPr>
        <p:spPr>
          <a:xfrm>
            <a:off x="6354155" y="4651450"/>
            <a:ext cx="2443415" cy="369332"/>
          </a:xfrm>
          <a:prstGeom prst="rect">
            <a:avLst/>
          </a:prstGeom>
          <a:noFill/>
        </p:spPr>
        <p:txBody>
          <a:bodyPr wrap="square" rtlCol="0">
            <a:spAutoFit/>
          </a:bodyPr>
          <a:lstStyle/>
          <a:p>
            <a:r>
              <a:rPr lang="en-GB" dirty="0">
                <a:solidFill>
                  <a:schemeClr val="tx2"/>
                </a:solidFill>
              </a:rPr>
              <a:t>North America </a:t>
            </a:r>
            <a:r>
              <a:rPr lang="en-GB" dirty="0">
                <a:solidFill>
                  <a:schemeClr val="tx2"/>
                </a:solidFill>
                <a:latin typeface="+mn-lt"/>
              </a:rPr>
              <a:t>- USA</a:t>
            </a:r>
          </a:p>
        </p:txBody>
      </p:sp>
      <p:pic>
        <p:nvPicPr>
          <p:cNvPr id="59" name="Picture 58" descr="Image shows Climate Stripes for Brazil from 1850-2024 - starting with stripes of different shades of blue at the beginning and changing to reds toward the end of the image.">
            <a:extLst>
              <a:ext uri="{FF2B5EF4-FFF2-40B4-BE49-F238E27FC236}">
                <a16:creationId xmlns:a16="http://schemas.microsoft.com/office/drawing/2014/main" id="{BB65C4BE-8AA0-20FB-7D63-5D2EF4DF50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19435" y="3005794"/>
            <a:ext cx="2700000" cy="1518569"/>
          </a:xfrm>
          <a:prstGeom prst="rect">
            <a:avLst/>
          </a:prstGeom>
        </p:spPr>
      </p:pic>
      <p:sp>
        <p:nvSpPr>
          <p:cNvPr id="49" name="TextBox 48">
            <a:extLst>
              <a:ext uri="{FF2B5EF4-FFF2-40B4-BE49-F238E27FC236}">
                <a16:creationId xmlns:a16="http://schemas.microsoft.com/office/drawing/2014/main" id="{CFE38A14-F60D-78DB-6D26-9CCE35463D51}"/>
              </a:ext>
            </a:extLst>
          </p:cNvPr>
          <p:cNvSpPr txBox="1"/>
          <p:nvPr/>
        </p:nvSpPr>
        <p:spPr>
          <a:xfrm>
            <a:off x="9293928" y="4651450"/>
            <a:ext cx="2562712" cy="369332"/>
          </a:xfrm>
          <a:prstGeom prst="rect">
            <a:avLst/>
          </a:prstGeom>
          <a:noFill/>
        </p:spPr>
        <p:txBody>
          <a:bodyPr wrap="square" rtlCol="0">
            <a:spAutoFit/>
          </a:bodyPr>
          <a:lstStyle/>
          <a:p>
            <a:r>
              <a:rPr lang="en-GB" dirty="0">
                <a:solidFill>
                  <a:schemeClr val="tx2"/>
                </a:solidFill>
              </a:rPr>
              <a:t>South America</a:t>
            </a:r>
            <a:r>
              <a:rPr lang="en-GB" dirty="0">
                <a:solidFill>
                  <a:schemeClr val="tx2"/>
                </a:solidFill>
                <a:latin typeface="+mn-lt"/>
              </a:rPr>
              <a:t>- Brazil</a:t>
            </a:r>
          </a:p>
        </p:txBody>
      </p:sp>
    </p:spTree>
    <p:extLst>
      <p:ext uri="{BB962C8B-B14F-4D97-AF65-F5344CB8AC3E}">
        <p14:creationId xmlns:p14="http://schemas.microsoft.com/office/powerpoint/2010/main" val="23108980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87FB4-AFBE-E93E-F405-82ED7E5CE4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26E017-2E86-A391-CDF8-AB896530A0C7}"/>
              </a:ext>
            </a:extLst>
          </p:cNvPr>
          <p:cNvSpPr>
            <a:spLocks noGrp="1"/>
          </p:cNvSpPr>
          <p:nvPr>
            <p:ph type="title"/>
          </p:nvPr>
        </p:nvSpPr>
        <p:spPr/>
        <p:txBody>
          <a:bodyPr/>
          <a:lstStyle/>
          <a:p>
            <a:r>
              <a:rPr lang="en-GB" altLang="zh-TW" dirty="0"/>
              <a:t>But they show the same pattern: a warming climate</a:t>
            </a:r>
            <a:endParaRPr lang="zh-TW" altLang="en-US" dirty="0"/>
          </a:p>
        </p:txBody>
      </p:sp>
      <p:pic>
        <p:nvPicPr>
          <p:cNvPr id="37" name="Picture 36" descr="Image shows Climate Stripes for Algeria from 1850-2024 - starting with stripes of different shades of blue at the beginning and changing to reds toward the end of the image.">
            <a:extLst>
              <a:ext uri="{FF2B5EF4-FFF2-40B4-BE49-F238E27FC236}">
                <a16:creationId xmlns:a16="http://schemas.microsoft.com/office/drawing/2014/main" id="{E8714C4A-C138-2065-BB98-980BADDB2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04" y="386494"/>
            <a:ext cx="2700000" cy="1518570"/>
          </a:xfrm>
          <a:prstGeom prst="rect">
            <a:avLst/>
          </a:prstGeom>
        </p:spPr>
      </p:pic>
      <p:sp>
        <p:nvSpPr>
          <p:cNvPr id="38" name="TextBox 37">
            <a:extLst>
              <a:ext uri="{FF2B5EF4-FFF2-40B4-BE49-F238E27FC236}">
                <a16:creationId xmlns:a16="http://schemas.microsoft.com/office/drawing/2014/main" id="{76FF7F2A-8F4A-D807-3CB9-A30E32E4F702}"/>
              </a:ext>
            </a:extLst>
          </p:cNvPr>
          <p:cNvSpPr txBox="1"/>
          <p:nvPr/>
        </p:nvSpPr>
        <p:spPr>
          <a:xfrm>
            <a:off x="684180" y="1982166"/>
            <a:ext cx="1877438" cy="369332"/>
          </a:xfrm>
          <a:prstGeom prst="rect">
            <a:avLst/>
          </a:prstGeom>
          <a:noFill/>
        </p:spPr>
        <p:txBody>
          <a:bodyPr wrap="square" rtlCol="0">
            <a:spAutoFit/>
          </a:bodyPr>
          <a:lstStyle/>
          <a:p>
            <a:r>
              <a:rPr lang="en-GB" dirty="0">
                <a:solidFill>
                  <a:schemeClr val="tx2"/>
                </a:solidFill>
                <a:latin typeface="+mn-lt"/>
              </a:rPr>
              <a:t>Africa- Algeria</a:t>
            </a:r>
          </a:p>
        </p:txBody>
      </p:sp>
      <p:pic>
        <p:nvPicPr>
          <p:cNvPr id="40" name="Picture 39" descr="Image shows Climate Stripes for Thailand from 1850-2024 - starting with stripes of different shades of blue at the beginning and changing to reds toward the end of the image.">
            <a:extLst>
              <a:ext uri="{FF2B5EF4-FFF2-40B4-BE49-F238E27FC236}">
                <a16:creationId xmlns:a16="http://schemas.microsoft.com/office/drawing/2014/main" id="{E87DD6A1-4323-F2E4-4F39-BC17E51FF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613" y="386494"/>
            <a:ext cx="2700000" cy="1518570"/>
          </a:xfrm>
          <a:prstGeom prst="rect">
            <a:avLst/>
          </a:prstGeom>
        </p:spPr>
      </p:pic>
      <p:sp>
        <p:nvSpPr>
          <p:cNvPr id="41" name="TextBox 40">
            <a:extLst>
              <a:ext uri="{FF2B5EF4-FFF2-40B4-BE49-F238E27FC236}">
                <a16:creationId xmlns:a16="http://schemas.microsoft.com/office/drawing/2014/main" id="{C7AF8574-814C-FE38-4EC2-4AC0B68E7D08}"/>
              </a:ext>
            </a:extLst>
          </p:cNvPr>
          <p:cNvSpPr txBox="1"/>
          <p:nvPr/>
        </p:nvSpPr>
        <p:spPr>
          <a:xfrm>
            <a:off x="3782647" y="2006156"/>
            <a:ext cx="1877438" cy="369332"/>
          </a:xfrm>
          <a:prstGeom prst="rect">
            <a:avLst/>
          </a:prstGeom>
          <a:noFill/>
        </p:spPr>
        <p:txBody>
          <a:bodyPr wrap="square" rtlCol="0">
            <a:spAutoFit/>
          </a:bodyPr>
          <a:lstStyle/>
          <a:p>
            <a:r>
              <a:rPr lang="en-GB" dirty="0">
                <a:solidFill>
                  <a:schemeClr val="tx2"/>
                </a:solidFill>
                <a:latin typeface="+mn-lt"/>
              </a:rPr>
              <a:t>Asia- Thailand</a:t>
            </a:r>
          </a:p>
        </p:txBody>
      </p:sp>
      <p:pic>
        <p:nvPicPr>
          <p:cNvPr id="43" name="Picture 42" descr="Image shows Climate Stripes for Australia from 1850-2024 - starting with stripes of different shades of blue at the beginning and changing to reds toward the end of the image.">
            <a:extLst>
              <a:ext uri="{FF2B5EF4-FFF2-40B4-BE49-F238E27FC236}">
                <a16:creationId xmlns:a16="http://schemas.microsoft.com/office/drawing/2014/main" id="{7653087B-808D-DA25-0FF2-5D207B3EE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5863" y="386494"/>
            <a:ext cx="2700000" cy="1518570"/>
          </a:xfrm>
          <a:prstGeom prst="rect">
            <a:avLst/>
          </a:prstGeom>
        </p:spPr>
      </p:pic>
      <p:sp>
        <p:nvSpPr>
          <p:cNvPr id="44" name="TextBox 43">
            <a:extLst>
              <a:ext uri="{FF2B5EF4-FFF2-40B4-BE49-F238E27FC236}">
                <a16:creationId xmlns:a16="http://schemas.microsoft.com/office/drawing/2014/main" id="{A99DE921-95A5-59E1-FF22-D43AFE739C23}"/>
              </a:ext>
            </a:extLst>
          </p:cNvPr>
          <p:cNvSpPr txBox="1"/>
          <p:nvPr/>
        </p:nvSpPr>
        <p:spPr>
          <a:xfrm>
            <a:off x="6238672" y="2007967"/>
            <a:ext cx="2603669" cy="369332"/>
          </a:xfrm>
          <a:prstGeom prst="rect">
            <a:avLst/>
          </a:prstGeom>
          <a:noFill/>
        </p:spPr>
        <p:txBody>
          <a:bodyPr wrap="square" rtlCol="0">
            <a:spAutoFit/>
          </a:bodyPr>
          <a:lstStyle/>
          <a:p>
            <a:r>
              <a:rPr lang="en-GB" dirty="0">
                <a:solidFill>
                  <a:schemeClr val="tx2"/>
                </a:solidFill>
                <a:latin typeface="+mn-lt"/>
              </a:rPr>
              <a:t>Australasia - Australia</a:t>
            </a:r>
          </a:p>
        </p:txBody>
      </p:sp>
      <p:pic>
        <p:nvPicPr>
          <p:cNvPr id="51" name="Picture 50" descr="Image shows Climate Stripes for Jamaica from 1850-2024 - starting with stripes of different shades of blue at the beginning and changing to reds toward the end of the image.">
            <a:extLst>
              <a:ext uri="{FF2B5EF4-FFF2-40B4-BE49-F238E27FC236}">
                <a16:creationId xmlns:a16="http://schemas.microsoft.com/office/drawing/2014/main" id="{EDEF38F6-7D54-C724-2062-803449DD28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9435" y="386494"/>
            <a:ext cx="2700000" cy="1518570"/>
          </a:xfrm>
          <a:prstGeom prst="rect">
            <a:avLst/>
          </a:prstGeom>
        </p:spPr>
      </p:pic>
      <p:sp>
        <p:nvSpPr>
          <p:cNvPr id="45" name="TextBox 44">
            <a:extLst>
              <a:ext uri="{FF2B5EF4-FFF2-40B4-BE49-F238E27FC236}">
                <a16:creationId xmlns:a16="http://schemas.microsoft.com/office/drawing/2014/main" id="{FF33242F-702F-407B-A21E-3913DA7EFD23}"/>
              </a:ext>
            </a:extLst>
          </p:cNvPr>
          <p:cNvSpPr txBox="1"/>
          <p:nvPr/>
        </p:nvSpPr>
        <p:spPr>
          <a:xfrm>
            <a:off x="9420928" y="1944975"/>
            <a:ext cx="2297013" cy="369332"/>
          </a:xfrm>
          <a:prstGeom prst="rect">
            <a:avLst/>
          </a:prstGeom>
          <a:noFill/>
        </p:spPr>
        <p:txBody>
          <a:bodyPr wrap="square" rtlCol="0">
            <a:spAutoFit/>
          </a:bodyPr>
          <a:lstStyle/>
          <a:p>
            <a:r>
              <a:rPr lang="en-GB" dirty="0">
                <a:solidFill>
                  <a:schemeClr val="tx2"/>
                </a:solidFill>
              </a:rPr>
              <a:t>Caribbean</a:t>
            </a:r>
            <a:r>
              <a:rPr lang="en-GB" dirty="0">
                <a:solidFill>
                  <a:schemeClr val="tx2"/>
                </a:solidFill>
                <a:latin typeface="+mn-lt"/>
              </a:rPr>
              <a:t>- Jamaica </a:t>
            </a:r>
          </a:p>
        </p:txBody>
      </p:sp>
      <p:pic>
        <p:nvPicPr>
          <p:cNvPr id="53" name="Picture 52" descr="Image shows Climate Stripes for Germany from 1850-2024 - starting with stripes of different shades of blue at the beginning and changing to reds toward the end of the image.">
            <a:extLst>
              <a:ext uri="{FF2B5EF4-FFF2-40B4-BE49-F238E27FC236}">
                <a16:creationId xmlns:a16="http://schemas.microsoft.com/office/drawing/2014/main" id="{13A8CD2E-8D76-D399-34A2-67B02A94E6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205" y="3005098"/>
            <a:ext cx="2700000" cy="1518572"/>
          </a:xfrm>
          <a:prstGeom prst="rect">
            <a:avLst/>
          </a:prstGeom>
        </p:spPr>
      </p:pic>
      <p:sp>
        <p:nvSpPr>
          <p:cNvPr id="46" name="TextBox 45">
            <a:extLst>
              <a:ext uri="{FF2B5EF4-FFF2-40B4-BE49-F238E27FC236}">
                <a16:creationId xmlns:a16="http://schemas.microsoft.com/office/drawing/2014/main" id="{66D364DE-4CA2-4AB0-3409-34B4DB948C62}"/>
              </a:ext>
            </a:extLst>
          </p:cNvPr>
          <p:cNvSpPr txBox="1"/>
          <p:nvPr/>
        </p:nvSpPr>
        <p:spPr>
          <a:xfrm>
            <a:off x="441743" y="4636632"/>
            <a:ext cx="2182923" cy="369332"/>
          </a:xfrm>
          <a:prstGeom prst="rect">
            <a:avLst/>
          </a:prstGeom>
          <a:noFill/>
        </p:spPr>
        <p:txBody>
          <a:bodyPr wrap="square" rtlCol="0">
            <a:spAutoFit/>
          </a:bodyPr>
          <a:lstStyle/>
          <a:p>
            <a:r>
              <a:rPr lang="en-GB" dirty="0">
                <a:solidFill>
                  <a:schemeClr val="tx2"/>
                </a:solidFill>
              </a:rPr>
              <a:t>Europe</a:t>
            </a:r>
            <a:r>
              <a:rPr lang="en-GB" dirty="0">
                <a:solidFill>
                  <a:schemeClr val="tx2"/>
                </a:solidFill>
                <a:latin typeface="+mn-lt"/>
              </a:rPr>
              <a:t>- Germany</a:t>
            </a:r>
          </a:p>
        </p:txBody>
      </p:sp>
      <p:pic>
        <p:nvPicPr>
          <p:cNvPr id="55" name="Picture 54" descr="Image shows Climate Stripes for Bahrain from 1850-2024 - starting with stripes of different shades of blue at the beginning and changing to reds toward the end of the image.">
            <a:extLst>
              <a:ext uri="{FF2B5EF4-FFF2-40B4-BE49-F238E27FC236}">
                <a16:creationId xmlns:a16="http://schemas.microsoft.com/office/drawing/2014/main" id="{0C59477E-619D-AEF3-8FC2-8F5911D9F2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6613" y="3003554"/>
            <a:ext cx="2700000" cy="1518581"/>
          </a:xfrm>
          <a:prstGeom prst="rect">
            <a:avLst/>
          </a:prstGeom>
        </p:spPr>
      </p:pic>
      <p:sp>
        <p:nvSpPr>
          <p:cNvPr id="47" name="TextBox 46">
            <a:extLst>
              <a:ext uri="{FF2B5EF4-FFF2-40B4-BE49-F238E27FC236}">
                <a16:creationId xmlns:a16="http://schemas.microsoft.com/office/drawing/2014/main" id="{45004C03-5A55-9729-17CD-7BB21F9ED253}"/>
              </a:ext>
            </a:extLst>
          </p:cNvPr>
          <p:cNvSpPr txBox="1"/>
          <p:nvPr/>
        </p:nvSpPr>
        <p:spPr>
          <a:xfrm>
            <a:off x="3394431" y="4651450"/>
            <a:ext cx="2443415" cy="369332"/>
          </a:xfrm>
          <a:prstGeom prst="rect">
            <a:avLst/>
          </a:prstGeom>
          <a:noFill/>
        </p:spPr>
        <p:txBody>
          <a:bodyPr wrap="square" rtlCol="0">
            <a:spAutoFit/>
          </a:bodyPr>
          <a:lstStyle/>
          <a:p>
            <a:r>
              <a:rPr lang="en-GB" dirty="0">
                <a:solidFill>
                  <a:schemeClr val="tx2"/>
                </a:solidFill>
              </a:rPr>
              <a:t>Middle East</a:t>
            </a:r>
            <a:r>
              <a:rPr lang="en-GB" dirty="0">
                <a:solidFill>
                  <a:schemeClr val="tx2"/>
                </a:solidFill>
                <a:latin typeface="+mn-lt"/>
              </a:rPr>
              <a:t>- Bahrain</a:t>
            </a:r>
          </a:p>
        </p:txBody>
      </p:sp>
      <p:pic>
        <p:nvPicPr>
          <p:cNvPr id="57" name="Picture 56" descr="Image shows Climate Stripes for the USA from 1850-2024 - starting with stripes of different shades of blue at the beginning and changing to reds toward the end of the image.">
            <a:extLst>
              <a:ext uri="{FF2B5EF4-FFF2-40B4-BE49-F238E27FC236}">
                <a16:creationId xmlns:a16="http://schemas.microsoft.com/office/drawing/2014/main" id="{9832327A-88E0-4920-B762-9180C6B4BF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5863" y="3003554"/>
            <a:ext cx="2700000" cy="1518570"/>
          </a:xfrm>
          <a:prstGeom prst="rect">
            <a:avLst/>
          </a:prstGeom>
        </p:spPr>
      </p:pic>
      <p:sp>
        <p:nvSpPr>
          <p:cNvPr id="48" name="TextBox 47">
            <a:extLst>
              <a:ext uri="{FF2B5EF4-FFF2-40B4-BE49-F238E27FC236}">
                <a16:creationId xmlns:a16="http://schemas.microsoft.com/office/drawing/2014/main" id="{3163F3FD-53AC-93D0-E4E6-D38D0C1F66EF}"/>
              </a:ext>
            </a:extLst>
          </p:cNvPr>
          <p:cNvSpPr txBox="1"/>
          <p:nvPr/>
        </p:nvSpPr>
        <p:spPr>
          <a:xfrm>
            <a:off x="6354155" y="4651450"/>
            <a:ext cx="2443415" cy="369332"/>
          </a:xfrm>
          <a:prstGeom prst="rect">
            <a:avLst/>
          </a:prstGeom>
          <a:noFill/>
        </p:spPr>
        <p:txBody>
          <a:bodyPr wrap="square" rtlCol="0">
            <a:spAutoFit/>
          </a:bodyPr>
          <a:lstStyle/>
          <a:p>
            <a:r>
              <a:rPr lang="en-GB" dirty="0">
                <a:solidFill>
                  <a:schemeClr val="tx2"/>
                </a:solidFill>
              </a:rPr>
              <a:t>North America </a:t>
            </a:r>
            <a:r>
              <a:rPr lang="en-GB" dirty="0">
                <a:solidFill>
                  <a:schemeClr val="tx2"/>
                </a:solidFill>
                <a:latin typeface="+mn-lt"/>
              </a:rPr>
              <a:t>- USA</a:t>
            </a:r>
          </a:p>
        </p:txBody>
      </p:sp>
      <p:pic>
        <p:nvPicPr>
          <p:cNvPr id="59" name="Picture 58" descr="Image shows Climate Stripes for Brazil from 1850-2024 - starting with stripes of different shades of blue at the beginning and changing to reds toward the end of the image.">
            <a:extLst>
              <a:ext uri="{FF2B5EF4-FFF2-40B4-BE49-F238E27FC236}">
                <a16:creationId xmlns:a16="http://schemas.microsoft.com/office/drawing/2014/main" id="{EA95B136-E86E-7368-DDF7-BC512A5D8A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19435" y="3005794"/>
            <a:ext cx="2700000" cy="1518569"/>
          </a:xfrm>
          <a:prstGeom prst="rect">
            <a:avLst/>
          </a:prstGeom>
        </p:spPr>
      </p:pic>
      <p:sp>
        <p:nvSpPr>
          <p:cNvPr id="49" name="TextBox 48">
            <a:extLst>
              <a:ext uri="{FF2B5EF4-FFF2-40B4-BE49-F238E27FC236}">
                <a16:creationId xmlns:a16="http://schemas.microsoft.com/office/drawing/2014/main" id="{2E4CFE4B-B96E-FC31-BDF6-098715062D02}"/>
              </a:ext>
            </a:extLst>
          </p:cNvPr>
          <p:cNvSpPr txBox="1"/>
          <p:nvPr/>
        </p:nvSpPr>
        <p:spPr>
          <a:xfrm>
            <a:off x="9293928" y="4651450"/>
            <a:ext cx="2562712" cy="369332"/>
          </a:xfrm>
          <a:prstGeom prst="rect">
            <a:avLst/>
          </a:prstGeom>
          <a:noFill/>
        </p:spPr>
        <p:txBody>
          <a:bodyPr wrap="square" rtlCol="0">
            <a:spAutoFit/>
          </a:bodyPr>
          <a:lstStyle/>
          <a:p>
            <a:r>
              <a:rPr lang="en-GB" dirty="0">
                <a:solidFill>
                  <a:schemeClr val="tx2"/>
                </a:solidFill>
              </a:rPr>
              <a:t>South America</a:t>
            </a:r>
            <a:r>
              <a:rPr lang="en-GB" dirty="0">
                <a:solidFill>
                  <a:schemeClr val="tx2"/>
                </a:solidFill>
                <a:latin typeface="+mn-lt"/>
              </a:rPr>
              <a:t>- Brazil</a:t>
            </a:r>
          </a:p>
        </p:txBody>
      </p:sp>
    </p:spTree>
    <p:extLst>
      <p:ext uri="{BB962C8B-B14F-4D97-AF65-F5344CB8AC3E}">
        <p14:creationId xmlns:p14="http://schemas.microsoft.com/office/powerpoint/2010/main" val="25773079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6707D-B1B3-1DE6-F662-774FB6D815FE}"/>
              </a:ext>
            </a:extLst>
          </p:cNvPr>
          <p:cNvSpPr>
            <a:spLocks noGrp="1"/>
          </p:cNvSpPr>
          <p:nvPr>
            <p:ph type="title"/>
          </p:nvPr>
        </p:nvSpPr>
        <p:spPr/>
        <p:txBody>
          <a:bodyPr/>
          <a:lstStyle/>
          <a:p>
            <a:r>
              <a:rPr lang="en-GB" altLang="zh-TW" dirty="0"/>
              <a:t>What about my Climate Stripes?</a:t>
            </a:r>
            <a:endParaRPr lang="zh-TW" altLang="en-US" dirty="0"/>
          </a:p>
        </p:txBody>
      </p:sp>
      <p:sp>
        <p:nvSpPr>
          <p:cNvPr id="7" name="Content Placeholder 6">
            <a:extLst>
              <a:ext uri="{FF2B5EF4-FFF2-40B4-BE49-F238E27FC236}">
                <a16:creationId xmlns:a16="http://schemas.microsoft.com/office/drawing/2014/main" id="{1277907F-5AB1-A4E0-9F5E-4662182A21A4}"/>
              </a:ext>
            </a:extLst>
          </p:cNvPr>
          <p:cNvSpPr>
            <a:spLocks noGrp="1"/>
          </p:cNvSpPr>
          <p:nvPr>
            <p:ph idx="11"/>
          </p:nvPr>
        </p:nvSpPr>
        <p:spPr/>
        <p:txBody>
          <a:bodyPr/>
          <a:lstStyle/>
          <a:p>
            <a:endParaRPr lang="en-GB" i="1" dirty="0"/>
          </a:p>
          <a:p>
            <a:endParaRPr lang="en-GB" i="1" dirty="0"/>
          </a:p>
          <a:p>
            <a:r>
              <a:rPr lang="en-GB" i="1" dirty="0"/>
              <a:t>Insert the image of your local climate stripes available to download from the </a:t>
            </a:r>
            <a:r>
              <a:rPr lang="en-GB" i="1" dirty="0">
                <a:hlinkClick r:id="rId3"/>
              </a:rPr>
              <a:t>#ShowYourStripes</a:t>
            </a:r>
            <a:r>
              <a:rPr lang="en-GB" i="1" dirty="0"/>
              <a:t> website and insert into slide.</a:t>
            </a:r>
          </a:p>
        </p:txBody>
      </p:sp>
    </p:spTree>
    <p:extLst>
      <p:ext uri="{BB962C8B-B14F-4D97-AF65-F5344CB8AC3E}">
        <p14:creationId xmlns:p14="http://schemas.microsoft.com/office/powerpoint/2010/main" val="42727985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6428-F443-2A2C-8D55-F834CFD82F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F22AB-D45E-24D9-514A-9DFC88E21937}"/>
              </a:ext>
            </a:extLst>
          </p:cNvPr>
          <p:cNvSpPr>
            <a:spLocks noGrp="1"/>
          </p:cNvSpPr>
          <p:nvPr>
            <p:ph type="title"/>
          </p:nvPr>
        </p:nvSpPr>
        <p:spPr/>
        <p:txBody>
          <a:bodyPr/>
          <a:lstStyle/>
          <a:p>
            <a:r>
              <a:rPr lang="en-GB" altLang="zh-TW" dirty="0"/>
              <a:t>What is Climate Change</a:t>
            </a:r>
            <a:r>
              <a:rPr lang="en-GB" altLang="zh-TW" b="1" dirty="0"/>
              <a:t>?</a:t>
            </a:r>
            <a:endParaRPr lang="zh-TW" altLang="en-US" b="1" dirty="0"/>
          </a:p>
        </p:txBody>
      </p:sp>
      <p:sp>
        <p:nvSpPr>
          <p:cNvPr id="7" name="Content Placeholder 6">
            <a:extLst>
              <a:ext uri="{FF2B5EF4-FFF2-40B4-BE49-F238E27FC236}">
                <a16:creationId xmlns:a16="http://schemas.microsoft.com/office/drawing/2014/main" id="{E4C7EF29-7E89-67FC-6CCB-65332FFD7AD5}"/>
              </a:ext>
            </a:extLst>
          </p:cNvPr>
          <p:cNvSpPr>
            <a:spLocks noGrp="1"/>
          </p:cNvSpPr>
          <p:nvPr>
            <p:ph idx="11"/>
          </p:nvPr>
        </p:nvSpPr>
        <p:spPr/>
        <p:txBody>
          <a:bodyPr/>
          <a:lstStyle/>
          <a:p>
            <a:endParaRPr lang="en-GB" dirty="0">
              <a:hlinkClick r:id="rId3"/>
            </a:endParaRPr>
          </a:p>
          <a:p>
            <a:pPr marL="0" indent="0">
              <a:buNone/>
            </a:pPr>
            <a:r>
              <a:rPr lang="en-GB" dirty="0">
                <a:hlinkClick r:id="rId3"/>
              </a:rPr>
              <a:t>What is global warming? - KS3 - The Regenerators - BBC Bitesize</a:t>
            </a:r>
            <a:endParaRPr lang="en-GB" i="1" dirty="0"/>
          </a:p>
        </p:txBody>
      </p:sp>
      <p:pic>
        <p:nvPicPr>
          <p:cNvPr id="4" name="Picture 3">
            <a:extLst>
              <a:ext uri="{FF2B5EF4-FFF2-40B4-BE49-F238E27FC236}">
                <a16:creationId xmlns:a16="http://schemas.microsoft.com/office/drawing/2014/main" id="{B75686E9-23E8-12AF-7990-2F6945BEDB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498695"/>
            <a:ext cx="12192000" cy="359305"/>
          </a:xfrm>
          <a:prstGeom prst="rect">
            <a:avLst/>
          </a:prstGeom>
        </p:spPr>
      </p:pic>
    </p:spTree>
    <p:extLst>
      <p:ext uri="{BB962C8B-B14F-4D97-AF65-F5344CB8AC3E}">
        <p14:creationId xmlns:p14="http://schemas.microsoft.com/office/powerpoint/2010/main" val="1206431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5941C-B1C0-C612-8BF5-2FCC3C236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59974-9355-30C2-74E8-D5FBAE985B23}"/>
              </a:ext>
            </a:extLst>
          </p:cNvPr>
          <p:cNvSpPr>
            <a:spLocks noGrp="1"/>
          </p:cNvSpPr>
          <p:nvPr>
            <p:ph type="title"/>
          </p:nvPr>
        </p:nvSpPr>
        <p:spPr/>
        <p:txBody>
          <a:bodyPr/>
          <a:lstStyle/>
          <a:p>
            <a:r>
              <a:rPr lang="en-GB" altLang="zh-TW" sz="4000" dirty="0"/>
              <a:t>What Can We Do at School?</a:t>
            </a:r>
            <a:endParaRPr lang="en-GB" sz="4000" dirty="0"/>
          </a:p>
        </p:txBody>
      </p:sp>
      <p:sp>
        <p:nvSpPr>
          <p:cNvPr id="3" name="Content Placeholder 2">
            <a:extLst>
              <a:ext uri="{FF2B5EF4-FFF2-40B4-BE49-F238E27FC236}">
                <a16:creationId xmlns:a16="http://schemas.microsoft.com/office/drawing/2014/main" id="{B3DD2080-3835-60AD-D6C8-914F3BFA88FA}"/>
              </a:ext>
            </a:extLst>
          </p:cNvPr>
          <p:cNvSpPr>
            <a:spLocks noGrp="1"/>
          </p:cNvSpPr>
          <p:nvPr>
            <p:ph idx="11"/>
          </p:nvPr>
        </p:nvSpPr>
        <p:spPr/>
        <p:txBody>
          <a:bodyPr/>
          <a:lstStyle/>
          <a:p>
            <a:pPr marL="0" indent="0">
              <a:buNone/>
            </a:pPr>
            <a:endParaRPr lang="en-GB" b="1" dirty="0"/>
          </a:p>
          <a:p>
            <a:pPr marL="0" indent="0">
              <a:buNone/>
            </a:pPr>
            <a:r>
              <a:rPr lang="en-GB" b="1" dirty="0"/>
              <a:t>Help Your School Create a Climate Action Plan!</a:t>
            </a:r>
          </a:p>
          <a:p>
            <a:pPr marL="0" indent="0">
              <a:buNone/>
            </a:pPr>
            <a:endParaRPr lang="en-GB" i="1" dirty="0"/>
          </a:p>
          <a:p>
            <a:r>
              <a:rPr lang="en-GB" dirty="0"/>
              <a:t>A Climate Action Plan (CAP) is a detailed plan to enable your school to become more environmentally friendly</a:t>
            </a:r>
          </a:p>
          <a:p>
            <a:r>
              <a:rPr lang="en-GB" dirty="0"/>
              <a:t>It focuses on 4 different areas: </a:t>
            </a:r>
            <a:endParaRPr lang="en-GB" i="1" dirty="0"/>
          </a:p>
          <a:p>
            <a:endParaRPr lang="en-GB" b="0" i="0" dirty="0">
              <a:solidFill>
                <a:srgbClr val="000000"/>
              </a:solidFill>
              <a:effectLst/>
              <a:latin typeface="effra" panose="020B0604020202020204" charset="0"/>
            </a:endParaRPr>
          </a:p>
        </p:txBody>
      </p:sp>
      <p:pic>
        <p:nvPicPr>
          <p:cNvPr id="6" name="Content Placeholder 5" descr="Image shows 4 areas focused on by climate action plans, decarbonisation, adaptation and resilience, biodiversity and climate education and green careers">
            <a:extLst>
              <a:ext uri="{FF2B5EF4-FFF2-40B4-BE49-F238E27FC236}">
                <a16:creationId xmlns:a16="http://schemas.microsoft.com/office/drawing/2014/main" id="{F5427E86-E3B8-484F-9870-37C95E45ECBE}"/>
              </a:ext>
            </a:extLst>
          </p:cNvPr>
          <p:cNvPicPr>
            <a:picLocks noGrp="1" noChangeAspect="1"/>
          </p:cNvPicPr>
          <p:nvPr>
            <p:ph idx="12"/>
          </p:nvPr>
        </p:nvPicPr>
        <p:blipFill>
          <a:blip r:embed="rId2"/>
          <a:stretch>
            <a:fillRect/>
          </a:stretch>
        </p:blipFill>
        <p:spPr>
          <a:xfrm>
            <a:off x="6096000" y="1966586"/>
            <a:ext cx="5828101" cy="3820439"/>
          </a:xfrm>
          <a:prstGeom prst="rect">
            <a:avLst/>
          </a:prstGeom>
        </p:spPr>
      </p:pic>
      <p:pic>
        <p:nvPicPr>
          <p:cNvPr id="4" name="Picture 3">
            <a:extLst>
              <a:ext uri="{FF2B5EF4-FFF2-40B4-BE49-F238E27FC236}">
                <a16:creationId xmlns:a16="http://schemas.microsoft.com/office/drawing/2014/main" id="{E3E578B2-82A1-5978-C26C-7E93A51F88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6536603"/>
            <a:ext cx="12192000" cy="359305"/>
          </a:xfrm>
          <a:prstGeom prst="rect">
            <a:avLst/>
          </a:prstGeom>
        </p:spPr>
      </p:pic>
    </p:spTree>
    <p:extLst>
      <p:ext uri="{BB962C8B-B14F-4D97-AF65-F5344CB8AC3E}">
        <p14:creationId xmlns:p14="http://schemas.microsoft.com/office/powerpoint/2010/main" val="3729150918"/>
      </p:ext>
    </p:extLst>
  </p:cSld>
  <p:clrMapOvr>
    <a:masterClrMapping/>
  </p:clrMapOvr>
  <p:transition>
    <p:fade/>
  </p:transition>
</p:sld>
</file>

<file path=ppt/theme/theme1.xml><?xml version="1.0" encoding="utf-8"?>
<a:theme xmlns:a="http://schemas.openxmlformats.org/drawingml/2006/main" name="UoR Theme">
  <a:themeElements>
    <a:clrScheme name="rdg new">
      <a:dk1>
        <a:srgbClr val="50535A"/>
      </a:dk1>
      <a:lt1>
        <a:srgbClr val="FFFFFF"/>
      </a:lt1>
      <a:dk2>
        <a:srgbClr val="000000"/>
      </a:dk2>
      <a:lt2>
        <a:srgbClr val="E0E0E1"/>
      </a:lt2>
      <a:accent1>
        <a:srgbClr val="E71C31"/>
      </a:accent1>
      <a:accent2>
        <a:srgbClr val="E25C3A"/>
      </a:accent2>
      <a:accent3>
        <a:srgbClr val="158473"/>
      </a:accent3>
      <a:accent4>
        <a:srgbClr val="2B7DAE"/>
      </a:accent4>
      <a:accent5>
        <a:srgbClr val="7F6BAE"/>
      </a:accent5>
      <a:accent6>
        <a:srgbClr val="5C6FCC"/>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586657D8-4E7C-4F35-B349-D8AF89B642CE}"/>
    </a:ext>
  </a:extLst>
</a:theme>
</file>

<file path=ppt/theme/theme2.xml><?xml version="1.0" encoding="utf-8"?>
<a:theme xmlns:a="http://schemas.openxmlformats.org/drawingml/2006/main" name="1_UoR Theme off-white background">
  <a:themeElements>
    <a:clrScheme name="UoR">
      <a:dk1>
        <a:srgbClr val="50535A"/>
      </a:dk1>
      <a:lt1>
        <a:srgbClr val="FFFFFF"/>
      </a:lt1>
      <a:dk2>
        <a:srgbClr val="000000"/>
      </a:dk2>
      <a:lt2>
        <a:srgbClr val="E0E0E1"/>
      </a:lt2>
      <a:accent1>
        <a:srgbClr val="80BDE9"/>
      </a:accent1>
      <a:accent2>
        <a:srgbClr val="92294A"/>
      </a:accent2>
      <a:accent3>
        <a:srgbClr val="158473"/>
      </a:accent3>
      <a:accent4>
        <a:srgbClr val="00914D"/>
      </a:accent4>
      <a:accent5>
        <a:srgbClr val="7F6BAE"/>
      </a:accent5>
      <a:accent6>
        <a:srgbClr val="123E8B"/>
      </a:accent6>
      <a:hlink>
        <a:srgbClr val="000000"/>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48780E26-6436-4507-8049-5C268279A866}" vid="{07A2DF71-699D-4101-BE54-A4123DF1F4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649</Words>
  <Application>Microsoft Office PowerPoint</Application>
  <PresentationFormat>Widescreen</PresentationFormat>
  <Paragraphs>95</Paragraphs>
  <Slides>14</Slides>
  <Notes>8</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UoR Theme</vt:lpstr>
      <vt:lpstr>1_UoR Theme off-white background</vt:lpstr>
      <vt:lpstr>What are the Climate Stripes?</vt:lpstr>
      <vt:lpstr>So, what are the Climate Stripes?</vt:lpstr>
      <vt:lpstr>What do the Climate Stripes show?</vt:lpstr>
      <vt:lpstr>What do the climate stripes show 2 of 2</vt:lpstr>
      <vt:lpstr>They aren’t the same everywhere…</vt:lpstr>
      <vt:lpstr>But they show the same pattern: a warming climate</vt:lpstr>
      <vt:lpstr>What about my Climate Stripes?</vt:lpstr>
      <vt:lpstr>What is Climate Change?</vt:lpstr>
      <vt:lpstr>What Can We Do at School?</vt:lpstr>
      <vt:lpstr>Decarbonisation</vt:lpstr>
      <vt:lpstr>Adaptation and Resilience</vt:lpstr>
      <vt:lpstr>Biodiversity</vt:lpstr>
      <vt:lpstr>Climate Education and Green Careers</vt:lpstr>
      <vt:lpstr>Next Steps for Schools: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Climate Stripes</dc:title>
  <dc:creator>Kirsty Shakespeare</dc:creator>
  <cp:lastModifiedBy>Kirsty Shakespeare</cp:lastModifiedBy>
  <cp:revision>3</cp:revision>
  <cp:lastPrinted>2025-06-09T12:43:39Z</cp:lastPrinted>
  <dcterms:created xsi:type="dcterms:W3CDTF">2025-04-30T14:54:25Z</dcterms:created>
  <dcterms:modified xsi:type="dcterms:W3CDTF">2025-06-17T09:54:30Z</dcterms:modified>
</cp:coreProperties>
</file>